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handoutMasterIdLst>
    <p:handoutMasterId r:id="rId13"/>
  </p:handoutMasterIdLst>
  <p:sldIdLst>
    <p:sldId id="468" r:id="rId2"/>
    <p:sldId id="503" r:id="rId3"/>
    <p:sldId id="499" r:id="rId4"/>
    <p:sldId id="504" r:id="rId5"/>
    <p:sldId id="502" r:id="rId6"/>
    <p:sldId id="508" r:id="rId7"/>
    <p:sldId id="509" r:id="rId8"/>
    <p:sldId id="511" r:id="rId9"/>
    <p:sldId id="505" r:id="rId10"/>
    <p:sldId id="264" r:id="rId11"/>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8AA00"/>
    <a:srgbClr val="766363"/>
    <a:srgbClr val="FFF5EA"/>
    <a:srgbClr val="00324D"/>
    <a:srgbClr val="FF6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C4078AC-7A1C-47E9-8ECD-37F210CED671}" v="405" dt="2023-03-06T02:20:55.275"/>
    <p1510:client id="{71AB1621-AE39-4E1E-9446-FD2D32921D5F}" v="2698" dt="2023-03-05T23:52:26.282"/>
    <p1510:client id="{72CB7152-1FD7-6EA9-067C-6AAD7D7605BB}" v="426" dt="2023-03-05T02:08:11.262"/>
    <p1510:client id="{B76BBDCE-4CAF-AF15-A691-965F90B7ABF1}" v="47" dt="2023-03-06T03:03:25.38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678" y="-66"/>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9999AFE6-721E-1D92-FFC0-72E02DBB97B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a:extLst>
              <a:ext uri="{FF2B5EF4-FFF2-40B4-BE49-F238E27FC236}">
                <a16:creationId xmlns:a16="http://schemas.microsoft.com/office/drawing/2014/main" id="{BA598C0A-ECF9-B897-80D5-1AE7ABA3058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8369B9F-131C-2846-AB8F-CEE154B4CAEB}" type="datetimeFigureOut">
              <a:rPr lang="es-CO" smtClean="0"/>
              <a:t>19/04/2023</a:t>
            </a:fld>
            <a:endParaRPr lang="es-CO"/>
          </a:p>
        </p:txBody>
      </p:sp>
      <p:sp>
        <p:nvSpPr>
          <p:cNvPr id="4" name="Marcador de pie de página 3">
            <a:extLst>
              <a:ext uri="{FF2B5EF4-FFF2-40B4-BE49-F238E27FC236}">
                <a16:creationId xmlns:a16="http://schemas.microsoft.com/office/drawing/2014/main" id="{788F308B-0102-A0B4-9A23-E807C735E85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5" name="Marcador de número de diapositiva 4">
            <a:extLst>
              <a:ext uri="{FF2B5EF4-FFF2-40B4-BE49-F238E27FC236}">
                <a16:creationId xmlns:a16="http://schemas.microsoft.com/office/drawing/2014/main" id="{1E7CACDD-5D14-572A-2591-609B03F1682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293070F-3F68-E043-9CC3-B53B4F22454C}" type="slidenum">
              <a:rPr lang="es-CO" smtClean="0"/>
              <a:t>‹Nº›</a:t>
            </a:fld>
            <a:endParaRPr lang="es-CO"/>
          </a:p>
        </p:txBody>
      </p:sp>
    </p:spTree>
    <p:extLst>
      <p:ext uri="{BB962C8B-B14F-4D97-AF65-F5344CB8AC3E}">
        <p14:creationId xmlns:p14="http://schemas.microsoft.com/office/powerpoint/2010/main" val="3470045913"/>
      </p:ext>
    </p:extLst>
  </p:cSld>
  <p:clrMap bg1="lt1" tx1="dk1" bg2="lt2" tx2="dk2" accent1="accent1" accent2="accent2" accent3="accent3" accent4="accent4" accent5="accent5" accent6="accent6" hlink="hlink" folHlink="folHlink"/>
</p:handoutMaster>
</file>

<file path=ppt/media/image10.png>
</file>

<file path=ppt/media/image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60CB96-A603-FF42-AE46-F5F75F80A67B}" type="datetimeFigureOut">
              <a:rPr lang="es-CO" smtClean="0"/>
              <a:t>19/04/2023</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06C58E-460D-4A4B-B0C2-1191B9D14FCB}" type="slidenum">
              <a:rPr lang="es-CO" smtClean="0"/>
              <a:t>‹Nº›</a:t>
            </a:fld>
            <a:endParaRPr lang="es-CO"/>
          </a:p>
        </p:txBody>
      </p:sp>
    </p:spTree>
    <p:extLst>
      <p:ext uri="{BB962C8B-B14F-4D97-AF65-F5344CB8AC3E}">
        <p14:creationId xmlns:p14="http://schemas.microsoft.com/office/powerpoint/2010/main" val="10213026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a:p>
        </p:txBody>
      </p:sp>
      <p:sp>
        <p:nvSpPr>
          <p:cNvPr id="4" name="Marcador de número de diapositiva 3"/>
          <p:cNvSpPr>
            <a:spLocks noGrp="1"/>
          </p:cNvSpPr>
          <p:nvPr>
            <p:ph type="sldNum" sz="quarter" idx="5"/>
          </p:nvPr>
        </p:nvSpPr>
        <p:spPr/>
        <p:txBody>
          <a:bodyPr/>
          <a:lstStyle/>
          <a:p>
            <a:fld id="{6906C58E-460D-4A4B-B0C2-1191B9D14FCB}" type="slidenum">
              <a:rPr lang="es-CO" smtClean="0"/>
              <a:t>1</a:t>
            </a:fld>
            <a:endParaRPr lang="es-CO"/>
          </a:p>
        </p:txBody>
      </p:sp>
    </p:spTree>
    <p:extLst>
      <p:ext uri="{BB962C8B-B14F-4D97-AF65-F5344CB8AC3E}">
        <p14:creationId xmlns:p14="http://schemas.microsoft.com/office/powerpoint/2010/main" val="11789272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a:p>
        </p:txBody>
      </p:sp>
      <p:sp>
        <p:nvSpPr>
          <p:cNvPr id="4" name="Marcador de número de diapositiva 3"/>
          <p:cNvSpPr>
            <a:spLocks noGrp="1"/>
          </p:cNvSpPr>
          <p:nvPr>
            <p:ph type="sldNum" sz="quarter" idx="5"/>
          </p:nvPr>
        </p:nvSpPr>
        <p:spPr/>
        <p:txBody>
          <a:bodyPr/>
          <a:lstStyle/>
          <a:p>
            <a:fld id="{6906C58E-460D-4A4B-B0C2-1191B9D14FCB}" type="slidenum">
              <a:rPr lang="es-CO" smtClean="0"/>
              <a:t>3</a:t>
            </a:fld>
            <a:endParaRPr lang="es-CO"/>
          </a:p>
        </p:txBody>
      </p:sp>
    </p:spTree>
    <p:extLst>
      <p:ext uri="{BB962C8B-B14F-4D97-AF65-F5344CB8AC3E}">
        <p14:creationId xmlns:p14="http://schemas.microsoft.com/office/powerpoint/2010/main" val="18067900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a:p>
        </p:txBody>
      </p:sp>
      <p:sp>
        <p:nvSpPr>
          <p:cNvPr id="4" name="Marcador de número de diapositiva 3"/>
          <p:cNvSpPr>
            <a:spLocks noGrp="1"/>
          </p:cNvSpPr>
          <p:nvPr>
            <p:ph type="sldNum" sz="quarter" idx="5"/>
          </p:nvPr>
        </p:nvSpPr>
        <p:spPr/>
        <p:txBody>
          <a:bodyPr/>
          <a:lstStyle/>
          <a:p>
            <a:fld id="{6906C58E-460D-4A4B-B0C2-1191B9D14FCB}" type="slidenum">
              <a:rPr lang="es-CO" smtClean="0"/>
              <a:t>9</a:t>
            </a:fld>
            <a:endParaRPr lang="es-CO"/>
          </a:p>
        </p:txBody>
      </p:sp>
    </p:spTree>
    <p:extLst>
      <p:ext uri="{BB962C8B-B14F-4D97-AF65-F5344CB8AC3E}">
        <p14:creationId xmlns:p14="http://schemas.microsoft.com/office/powerpoint/2010/main" val="4582742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095260C-E8AD-B240-9481-5B2FE14A606C}"/>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A8F4960B-AC04-294C-9B8A-B10830EF5F0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a16="http://schemas.microsoft.com/office/drawing/2014/main" id="{89F720DD-BA8F-C443-A59E-F0EEAF843AB1}"/>
              </a:ext>
            </a:extLst>
          </p:cNvPr>
          <p:cNvSpPr>
            <a:spLocks noGrp="1"/>
          </p:cNvSpPr>
          <p:nvPr>
            <p:ph type="dt" sz="half" idx="10"/>
          </p:nvPr>
        </p:nvSpPr>
        <p:spPr/>
        <p:txBody>
          <a:bodyPr/>
          <a:lstStyle/>
          <a:p>
            <a:fld id="{BD986248-06F7-A441-A47A-264EBD310E11}" type="datetimeFigureOut">
              <a:rPr lang="es-CO" smtClean="0"/>
              <a:t>19/04/2023</a:t>
            </a:fld>
            <a:endParaRPr lang="es-CO"/>
          </a:p>
        </p:txBody>
      </p:sp>
      <p:sp>
        <p:nvSpPr>
          <p:cNvPr id="5" name="Marcador de pie de página 4">
            <a:extLst>
              <a:ext uri="{FF2B5EF4-FFF2-40B4-BE49-F238E27FC236}">
                <a16:creationId xmlns:a16="http://schemas.microsoft.com/office/drawing/2014/main" id="{F9A1676A-B50F-4048-B9A0-67475225D0C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90B408DD-191C-9940-B5DC-9B04378C876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3794502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8C07BF5-7EFA-9943-8CEE-7006AC893CB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BEFF53FB-B16B-7444-99CF-B7533C11E26D}"/>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0C9133D3-834D-0942-99DE-29F15E8DC436}"/>
              </a:ext>
            </a:extLst>
          </p:cNvPr>
          <p:cNvSpPr>
            <a:spLocks noGrp="1"/>
          </p:cNvSpPr>
          <p:nvPr>
            <p:ph type="dt" sz="half" idx="10"/>
          </p:nvPr>
        </p:nvSpPr>
        <p:spPr/>
        <p:txBody>
          <a:bodyPr/>
          <a:lstStyle/>
          <a:p>
            <a:fld id="{BD986248-06F7-A441-A47A-264EBD310E11}" type="datetimeFigureOut">
              <a:rPr lang="es-CO" smtClean="0"/>
              <a:t>19/04/2023</a:t>
            </a:fld>
            <a:endParaRPr lang="es-CO"/>
          </a:p>
        </p:txBody>
      </p:sp>
      <p:sp>
        <p:nvSpPr>
          <p:cNvPr id="5" name="Marcador de pie de página 4">
            <a:extLst>
              <a:ext uri="{FF2B5EF4-FFF2-40B4-BE49-F238E27FC236}">
                <a16:creationId xmlns:a16="http://schemas.microsoft.com/office/drawing/2014/main" id="{5A5A02E1-CB07-7943-ACA2-6FF8387D32DF}"/>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A12BC7A9-2B5F-1841-91C8-9460E3E551A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711478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_Encabezado de sección">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7B25968F-984F-8BF4-4FF0-2432A9923EB8}"/>
              </a:ext>
            </a:extLst>
          </p:cNvPr>
          <p:cNvPicPr>
            <a:picLocks noChangeAspect="1"/>
          </p:cNvPicPr>
          <p:nvPr userDrawn="1"/>
        </p:nvPicPr>
        <p:blipFill>
          <a:blip r:embed="rId2"/>
          <a:stretch>
            <a:fillRect/>
          </a:stretch>
        </p:blipFill>
        <p:spPr>
          <a:xfrm>
            <a:off x="11027833" y="317431"/>
            <a:ext cx="811391" cy="790587"/>
          </a:xfrm>
          <a:prstGeom prst="rect">
            <a:avLst/>
          </a:prstGeom>
        </p:spPr>
      </p:pic>
    </p:spTree>
    <p:extLst>
      <p:ext uri="{BB962C8B-B14F-4D97-AF65-F5344CB8AC3E}">
        <p14:creationId xmlns:p14="http://schemas.microsoft.com/office/powerpoint/2010/main" val="32468285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5C11DF48-6A7C-3349-8650-2AA87E5D5E66}"/>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95D61C96-3D9F-F745-A812-5EC81CEB48F4}"/>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B3F61D3C-242D-F544-9883-3EEF515CE808}"/>
              </a:ext>
            </a:extLst>
          </p:cNvPr>
          <p:cNvSpPr>
            <a:spLocks noGrp="1"/>
          </p:cNvSpPr>
          <p:nvPr>
            <p:ph type="dt" sz="half" idx="10"/>
          </p:nvPr>
        </p:nvSpPr>
        <p:spPr/>
        <p:txBody>
          <a:bodyPr/>
          <a:lstStyle/>
          <a:p>
            <a:fld id="{BD986248-06F7-A441-A47A-264EBD310E11}" type="datetimeFigureOut">
              <a:rPr lang="es-CO" smtClean="0"/>
              <a:t>19/04/2023</a:t>
            </a:fld>
            <a:endParaRPr lang="es-CO"/>
          </a:p>
        </p:txBody>
      </p:sp>
      <p:sp>
        <p:nvSpPr>
          <p:cNvPr id="5" name="Marcador de pie de página 4">
            <a:extLst>
              <a:ext uri="{FF2B5EF4-FFF2-40B4-BE49-F238E27FC236}">
                <a16:creationId xmlns:a16="http://schemas.microsoft.com/office/drawing/2014/main" id="{CCAB2518-6961-A143-A5EE-C5606EBA486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586FEAD3-1533-7A45-8011-C0C84A1DCD46}"/>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3816216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Encabezado de sección">
    <p:spTree>
      <p:nvGrpSpPr>
        <p:cNvPr id="1" name=""/>
        <p:cNvGrpSpPr/>
        <p:nvPr/>
      </p:nvGrpSpPr>
      <p:grpSpPr>
        <a:xfrm>
          <a:off x="0" y="0"/>
          <a:ext cx="0" cy="0"/>
          <a:chOff x="0" y="0"/>
          <a:chExt cx="0" cy="0"/>
        </a:xfrm>
      </p:grpSpPr>
      <p:pic>
        <p:nvPicPr>
          <p:cNvPr id="6" name="Imagen 5" descr="Patrón de fondo&#10;&#10;Descripción generada automáticamente">
            <a:extLst>
              <a:ext uri="{FF2B5EF4-FFF2-40B4-BE49-F238E27FC236}">
                <a16:creationId xmlns:a16="http://schemas.microsoft.com/office/drawing/2014/main" id="{EDE1298D-A4F7-F1E4-F1B3-3D2F5117E046}"/>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4" name="Imagen 3">
            <a:extLst>
              <a:ext uri="{FF2B5EF4-FFF2-40B4-BE49-F238E27FC236}">
                <a16:creationId xmlns:a16="http://schemas.microsoft.com/office/drawing/2014/main" id="{69B39820-C822-5D71-439D-76D8E95C16E9}"/>
              </a:ext>
            </a:extLst>
          </p:cNvPr>
          <p:cNvPicPr>
            <a:picLocks noChangeAspect="1"/>
          </p:cNvPicPr>
          <p:nvPr userDrawn="1"/>
        </p:nvPicPr>
        <p:blipFill>
          <a:blip r:embed="rId3"/>
          <a:stretch>
            <a:fillRect/>
          </a:stretch>
        </p:blipFill>
        <p:spPr>
          <a:xfrm>
            <a:off x="11054859" y="303050"/>
            <a:ext cx="855785" cy="833982"/>
          </a:xfrm>
          <a:prstGeom prst="rect">
            <a:avLst/>
          </a:prstGeom>
        </p:spPr>
      </p:pic>
    </p:spTree>
    <p:extLst>
      <p:ext uri="{BB962C8B-B14F-4D97-AF65-F5344CB8AC3E}">
        <p14:creationId xmlns:p14="http://schemas.microsoft.com/office/powerpoint/2010/main" val="33703603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iseño personaliza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0CE09D5-8681-04F4-0AD1-7206C3FF51F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8EB62C8D-42BE-8DF8-DDA7-6DDCB2389C42}"/>
              </a:ext>
            </a:extLst>
          </p:cNvPr>
          <p:cNvSpPr>
            <a:spLocks noGrp="1"/>
          </p:cNvSpPr>
          <p:nvPr>
            <p:ph type="dt" sz="half" idx="10"/>
          </p:nvPr>
        </p:nvSpPr>
        <p:spPr/>
        <p:txBody>
          <a:bodyPr/>
          <a:lstStyle/>
          <a:p>
            <a:fld id="{BD986248-06F7-A441-A47A-264EBD310E11}" type="datetimeFigureOut">
              <a:rPr lang="es-CO" smtClean="0"/>
              <a:t>19/04/2023</a:t>
            </a:fld>
            <a:endParaRPr lang="es-CO"/>
          </a:p>
        </p:txBody>
      </p:sp>
      <p:sp>
        <p:nvSpPr>
          <p:cNvPr id="4" name="Marcador de pie de página 3">
            <a:extLst>
              <a:ext uri="{FF2B5EF4-FFF2-40B4-BE49-F238E27FC236}">
                <a16:creationId xmlns:a16="http://schemas.microsoft.com/office/drawing/2014/main" id="{19F9D5C3-AD35-C818-D069-AB2D8EBBEEF8}"/>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E106A169-E84D-2DE1-E7CC-7058F9C00ADE}"/>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14565984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Diapositiva de título">
    <p:spTree>
      <p:nvGrpSpPr>
        <p:cNvPr id="1" name=""/>
        <p:cNvGrpSpPr/>
        <p:nvPr/>
      </p:nvGrpSpPr>
      <p:grpSpPr>
        <a:xfrm>
          <a:off x="0" y="0"/>
          <a:ext cx="0" cy="0"/>
          <a:chOff x="0" y="0"/>
          <a:chExt cx="0" cy="0"/>
        </a:xfrm>
      </p:grpSpPr>
      <p:pic>
        <p:nvPicPr>
          <p:cNvPr id="3" name="Imagen 2" descr="Interfaz de usuario gráfica, Texto, Aplicación&#10;&#10;Descripción generada automáticamente">
            <a:extLst>
              <a:ext uri="{FF2B5EF4-FFF2-40B4-BE49-F238E27FC236}">
                <a16:creationId xmlns:a16="http://schemas.microsoft.com/office/drawing/2014/main" id="{7DFF890D-F3AC-9928-32A3-F179DB21A0E8}"/>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5849469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7817F6C-CDBB-234C-B00B-255C60E5483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29743F10-0075-0F47-A0C2-0071CB2B3840}"/>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3AB4C6E2-1F45-C54F-A384-6BA60BB5E5E7}"/>
              </a:ext>
            </a:extLst>
          </p:cNvPr>
          <p:cNvSpPr>
            <a:spLocks noGrp="1"/>
          </p:cNvSpPr>
          <p:nvPr>
            <p:ph type="dt" sz="half" idx="10"/>
          </p:nvPr>
        </p:nvSpPr>
        <p:spPr/>
        <p:txBody>
          <a:bodyPr/>
          <a:lstStyle/>
          <a:p>
            <a:fld id="{BD986248-06F7-A441-A47A-264EBD310E11}" type="datetimeFigureOut">
              <a:rPr lang="es-CO" smtClean="0"/>
              <a:t>19/04/2023</a:t>
            </a:fld>
            <a:endParaRPr lang="es-CO"/>
          </a:p>
        </p:txBody>
      </p:sp>
      <p:sp>
        <p:nvSpPr>
          <p:cNvPr id="5" name="Marcador de pie de página 4">
            <a:extLst>
              <a:ext uri="{FF2B5EF4-FFF2-40B4-BE49-F238E27FC236}">
                <a16:creationId xmlns:a16="http://schemas.microsoft.com/office/drawing/2014/main" id="{EF44B0E8-9C87-6C41-96F5-6419B5000575}"/>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2DD08979-815A-D443-B424-FB031F975D72}"/>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6422036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B4B3E04-413C-394A-94BD-6FD1D56E17FC}"/>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D2E8DEAC-948A-0F4A-9098-1EA5A30BE36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BF0E9B39-9659-7747-851C-17A0C73C8B12}"/>
              </a:ext>
            </a:extLst>
          </p:cNvPr>
          <p:cNvSpPr>
            <a:spLocks noGrp="1"/>
          </p:cNvSpPr>
          <p:nvPr>
            <p:ph type="dt" sz="half" idx="10"/>
          </p:nvPr>
        </p:nvSpPr>
        <p:spPr/>
        <p:txBody>
          <a:bodyPr/>
          <a:lstStyle/>
          <a:p>
            <a:fld id="{BD986248-06F7-A441-A47A-264EBD310E11}" type="datetimeFigureOut">
              <a:rPr lang="es-CO" smtClean="0"/>
              <a:t>19/04/2023</a:t>
            </a:fld>
            <a:endParaRPr lang="es-CO"/>
          </a:p>
        </p:txBody>
      </p:sp>
      <p:sp>
        <p:nvSpPr>
          <p:cNvPr id="5" name="Marcador de pie de página 4">
            <a:extLst>
              <a:ext uri="{FF2B5EF4-FFF2-40B4-BE49-F238E27FC236}">
                <a16:creationId xmlns:a16="http://schemas.microsoft.com/office/drawing/2014/main" id="{5990AE33-28EE-274E-8E15-02A1474831B8}"/>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4EA1D99B-0619-1847-8509-03589920E86F}"/>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1303769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F0119BB-39AA-4B48-BB60-3EE344FF24B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58E8365F-8201-9D4B-85A4-E53E8819A86D}"/>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a16="http://schemas.microsoft.com/office/drawing/2014/main" id="{C674364B-4945-0A4D-A279-35519E3F46DE}"/>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2868BFB1-0C38-A141-AB7B-22CD10FF3F3D}"/>
              </a:ext>
            </a:extLst>
          </p:cNvPr>
          <p:cNvSpPr>
            <a:spLocks noGrp="1"/>
          </p:cNvSpPr>
          <p:nvPr>
            <p:ph type="dt" sz="half" idx="10"/>
          </p:nvPr>
        </p:nvSpPr>
        <p:spPr/>
        <p:txBody>
          <a:bodyPr/>
          <a:lstStyle/>
          <a:p>
            <a:fld id="{BD986248-06F7-A441-A47A-264EBD310E11}" type="datetimeFigureOut">
              <a:rPr lang="es-CO" smtClean="0"/>
              <a:t>19/04/2023</a:t>
            </a:fld>
            <a:endParaRPr lang="es-CO"/>
          </a:p>
        </p:txBody>
      </p:sp>
      <p:sp>
        <p:nvSpPr>
          <p:cNvPr id="6" name="Marcador de pie de página 5">
            <a:extLst>
              <a:ext uri="{FF2B5EF4-FFF2-40B4-BE49-F238E27FC236}">
                <a16:creationId xmlns:a16="http://schemas.microsoft.com/office/drawing/2014/main" id="{9FF6516E-C104-3E4A-BC0F-DC137BD98C42}"/>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F2C08597-16B2-3B42-B59A-8815DD747357}"/>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42547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B44272C-3F8B-AF4A-82BE-E5BE9107D7B0}"/>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44B8DA00-E62A-A54E-BC50-AEBAAF25160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36E9F7D8-1A62-544F-A4E2-23A591854BA4}"/>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id="{21895FC1-5F27-B640-81B9-33366BECB58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400D0329-F1AE-FE44-A7B4-B16B429A0C9A}"/>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5A80CE19-B065-6E4F-A207-999BBF94CA15}"/>
              </a:ext>
            </a:extLst>
          </p:cNvPr>
          <p:cNvSpPr>
            <a:spLocks noGrp="1"/>
          </p:cNvSpPr>
          <p:nvPr>
            <p:ph type="dt" sz="half" idx="10"/>
          </p:nvPr>
        </p:nvSpPr>
        <p:spPr/>
        <p:txBody>
          <a:bodyPr/>
          <a:lstStyle/>
          <a:p>
            <a:fld id="{BD986248-06F7-A441-A47A-264EBD310E11}" type="datetimeFigureOut">
              <a:rPr lang="es-CO" smtClean="0"/>
              <a:t>19/04/2023</a:t>
            </a:fld>
            <a:endParaRPr lang="es-CO"/>
          </a:p>
        </p:txBody>
      </p:sp>
      <p:sp>
        <p:nvSpPr>
          <p:cNvPr id="8" name="Marcador de pie de página 7">
            <a:extLst>
              <a:ext uri="{FF2B5EF4-FFF2-40B4-BE49-F238E27FC236}">
                <a16:creationId xmlns:a16="http://schemas.microsoft.com/office/drawing/2014/main" id="{299C46BF-4920-E443-B109-668969C5EB88}"/>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a16="http://schemas.microsoft.com/office/drawing/2014/main" id="{9C417FDA-D0D0-AD4C-9F49-6FFEC4BC64C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69540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4C92FB5-1F0C-DE4B-8A05-DE0792814E4F}"/>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5AF7F14C-AA7D-3049-A400-4AC6EED53745}"/>
              </a:ext>
            </a:extLst>
          </p:cNvPr>
          <p:cNvSpPr>
            <a:spLocks noGrp="1"/>
          </p:cNvSpPr>
          <p:nvPr>
            <p:ph type="dt" sz="half" idx="10"/>
          </p:nvPr>
        </p:nvSpPr>
        <p:spPr/>
        <p:txBody>
          <a:bodyPr/>
          <a:lstStyle/>
          <a:p>
            <a:fld id="{BD986248-06F7-A441-A47A-264EBD310E11}" type="datetimeFigureOut">
              <a:rPr lang="es-CO" smtClean="0"/>
              <a:t>19/04/2023</a:t>
            </a:fld>
            <a:endParaRPr lang="es-CO"/>
          </a:p>
        </p:txBody>
      </p:sp>
      <p:sp>
        <p:nvSpPr>
          <p:cNvPr id="4" name="Marcador de pie de página 3">
            <a:extLst>
              <a:ext uri="{FF2B5EF4-FFF2-40B4-BE49-F238E27FC236}">
                <a16:creationId xmlns:a16="http://schemas.microsoft.com/office/drawing/2014/main" id="{E746EF7E-3912-BF43-BEB6-49819D4EEF21}"/>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9BD767C9-209C-E54C-90E7-5176E4464B89}"/>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8228511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77E92712-14E7-954C-8C23-33CD3DBD715B}"/>
              </a:ext>
            </a:extLst>
          </p:cNvPr>
          <p:cNvSpPr>
            <a:spLocks noGrp="1"/>
          </p:cNvSpPr>
          <p:nvPr>
            <p:ph type="dt" sz="half" idx="10"/>
          </p:nvPr>
        </p:nvSpPr>
        <p:spPr/>
        <p:txBody>
          <a:bodyPr/>
          <a:lstStyle/>
          <a:p>
            <a:fld id="{BD986248-06F7-A441-A47A-264EBD310E11}" type="datetimeFigureOut">
              <a:rPr lang="es-CO" smtClean="0"/>
              <a:t>19/04/2023</a:t>
            </a:fld>
            <a:endParaRPr lang="es-CO"/>
          </a:p>
        </p:txBody>
      </p:sp>
      <p:sp>
        <p:nvSpPr>
          <p:cNvPr id="3" name="Marcador de pie de página 2">
            <a:extLst>
              <a:ext uri="{FF2B5EF4-FFF2-40B4-BE49-F238E27FC236}">
                <a16:creationId xmlns:a16="http://schemas.microsoft.com/office/drawing/2014/main" id="{FD7BCE5F-F417-1247-9F26-F4B713468517}"/>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a16="http://schemas.microsoft.com/office/drawing/2014/main" id="{20B4FC7D-A6BA-0840-87AD-C71B1896B98D}"/>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5416207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CF2BE35-F0B5-DA4A-BE9E-AACFF26FF183}"/>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8E62C38B-5384-914E-829A-352266F70B9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id="{A79E434B-6E01-8148-AB00-051DDD4020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6E3E8B8D-7A8A-794B-83A8-6920142BBBD1}"/>
              </a:ext>
            </a:extLst>
          </p:cNvPr>
          <p:cNvSpPr>
            <a:spLocks noGrp="1"/>
          </p:cNvSpPr>
          <p:nvPr>
            <p:ph type="dt" sz="half" idx="10"/>
          </p:nvPr>
        </p:nvSpPr>
        <p:spPr/>
        <p:txBody>
          <a:bodyPr/>
          <a:lstStyle/>
          <a:p>
            <a:fld id="{BD986248-06F7-A441-A47A-264EBD310E11}" type="datetimeFigureOut">
              <a:rPr lang="es-CO" smtClean="0"/>
              <a:t>19/04/2023</a:t>
            </a:fld>
            <a:endParaRPr lang="es-CO"/>
          </a:p>
        </p:txBody>
      </p:sp>
      <p:sp>
        <p:nvSpPr>
          <p:cNvPr id="6" name="Marcador de pie de página 5">
            <a:extLst>
              <a:ext uri="{FF2B5EF4-FFF2-40B4-BE49-F238E27FC236}">
                <a16:creationId xmlns:a16="http://schemas.microsoft.com/office/drawing/2014/main" id="{582F34C9-1A26-0B41-8AE3-21E599CC561A}"/>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782100B2-B969-0340-BEE2-F5FE05353DFA}"/>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697146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BADFDE3-8BDA-6F45-A442-3C2913AE5268}"/>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id="{C08B3433-597C-7E43-A088-A50E4434313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a:extLst>
              <a:ext uri="{FF2B5EF4-FFF2-40B4-BE49-F238E27FC236}">
                <a16:creationId xmlns:a16="http://schemas.microsoft.com/office/drawing/2014/main" id="{A20DB791-C948-D149-A74A-0C0DFCA0B4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1145138C-C370-6E42-902A-0DD2F4F614AE}"/>
              </a:ext>
            </a:extLst>
          </p:cNvPr>
          <p:cNvSpPr>
            <a:spLocks noGrp="1"/>
          </p:cNvSpPr>
          <p:nvPr>
            <p:ph type="dt" sz="half" idx="10"/>
          </p:nvPr>
        </p:nvSpPr>
        <p:spPr/>
        <p:txBody>
          <a:bodyPr/>
          <a:lstStyle/>
          <a:p>
            <a:fld id="{BD986248-06F7-A441-A47A-264EBD310E11}" type="datetimeFigureOut">
              <a:rPr lang="es-CO" smtClean="0"/>
              <a:t>19/04/2023</a:t>
            </a:fld>
            <a:endParaRPr lang="es-CO"/>
          </a:p>
        </p:txBody>
      </p:sp>
      <p:sp>
        <p:nvSpPr>
          <p:cNvPr id="6" name="Marcador de pie de página 5">
            <a:extLst>
              <a:ext uri="{FF2B5EF4-FFF2-40B4-BE49-F238E27FC236}">
                <a16:creationId xmlns:a16="http://schemas.microsoft.com/office/drawing/2014/main" id="{9A61561C-CA9F-0943-8A3E-60233368C60D}"/>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67B72CA4-FB9F-FB4B-8159-119C3846C3C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0695029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C6EFFBE1-33C9-1D48-A916-7535B68EC67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F778E02A-26CF-6C46-A280-67C4AA05513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6CE7CDF9-2DDE-C04D-A9B9-78F138A1C3D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986248-06F7-A441-A47A-264EBD310E11}" type="datetimeFigureOut">
              <a:rPr lang="es-CO" smtClean="0"/>
              <a:t>19/04/2023</a:t>
            </a:fld>
            <a:endParaRPr lang="es-CO"/>
          </a:p>
        </p:txBody>
      </p:sp>
      <p:sp>
        <p:nvSpPr>
          <p:cNvPr id="5" name="Marcador de pie de página 4">
            <a:extLst>
              <a:ext uri="{FF2B5EF4-FFF2-40B4-BE49-F238E27FC236}">
                <a16:creationId xmlns:a16="http://schemas.microsoft.com/office/drawing/2014/main" id="{767570B4-267C-034E-B58B-04C03C9E552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a:extLst>
              <a:ext uri="{FF2B5EF4-FFF2-40B4-BE49-F238E27FC236}">
                <a16:creationId xmlns:a16="http://schemas.microsoft.com/office/drawing/2014/main" id="{5041693D-7DB1-1144-97E3-85753EC9A0C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E15DF6-230E-2E43-B847-68755106EC6D}" type="slidenum">
              <a:rPr lang="es-CO" smtClean="0"/>
              <a:t>‹Nº›</a:t>
            </a:fld>
            <a:endParaRPr lang="es-CO"/>
          </a:p>
        </p:txBody>
      </p:sp>
    </p:spTree>
    <p:extLst>
      <p:ext uri="{BB962C8B-B14F-4D97-AF65-F5344CB8AC3E}">
        <p14:creationId xmlns:p14="http://schemas.microsoft.com/office/powerpoint/2010/main" val="30626094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62" r:id="rId11"/>
    <p:sldLayoutId id="2147483659" r:id="rId12"/>
    <p:sldLayoutId id="2147483663" r:id="rId13"/>
    <p:sldLayoutId id="2147483675" r:id="rId14"/>
    <p:sldLayoutId id="2147483673"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5.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8.png"/><Relationship Id="rId1" Type="http://schemas.openxmlformats.org/officeDocument/2006/relationships/slideLayout" Target="../slideLayouts/slideLayout11.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4.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uadroTexto 6"/>
          <p:cNvSpPr txBox="1"/>
          <p:nvPr/>
        </p:nvSpPr>
        <p:spPr>
          <a:xfrm>
            <a:off x="995422" y="2551837"/>
            <a:ext cx="6453678" cy="923330"/>
          </a:xfrm>
          <a:prstGeom prst="rect">
            <a:avLst/>
          </a:prstGeom>
          <a:noFill/>
        </p:spPr>
        <p:txBody>
          <a:bodyPr wrap="square" rtlCol="0">
            <a:spAutoFit/>
          </a:bodyPr>
          <a:lstStyle/>
          <a:p>
            <a:r>
              <a:rPr lang="es-ES" sz="5400" b="1">
                <a:solidFill>
                  <a:schemeClr val="tx1">
                    <a:lumMod val="75000"/>
                    <a:lumOff val="25000"/>
                  </a:schemeClr>
                </a:solidFill>
                <a:latin typeface="Work Sans" pitchFamily="2" charset="77"/>
              </a:rPr>
              <a:t>Your Bar</a:t>
            </a:r>
          </a:p>
        </p:txBody>
      </p:sp>
      <p:sp>
        <p:nvSpPr>
          <p:cNvPr id="3" name="CuadroTexto 2">
            <a:extLst>
              <a:ext uri="{FF2B5EF4-FFF2-40B4-BE49-F238E27FC236}">
                <a16:creationId xmlns:a16="http://schemas.microsoft.com/office/drawing/2014/main" id="{8FBDEB08-DE5A-B0C2-B0FE-954002411545}"/>
              </a:ext>
            </a:extLst>
          </p:cNvPr>
          <p:cNvSpPr txBox="1">
            <a:spLocks/>
          </p:cNvSpPr>
          <p:nvPr/>
        </p:nvSpPr>
        <p:spPr>
          <a:xfrm>
            <a:off x="6498769" y="2761818"/>
            <a:ext cx="2001545" cy="1334363"/>
          </a:xfrm>
          <a:prstGeom prst="rect">
            <a:avLst/>
          </a:prstGeom>
          <a:noFill/>
          <a:ln>
            <a:solidFill>
              <a:schemeClr val="tx1"/>
            </a:solidFill>
          </a:ln>
        </p:spPr>
        <p:txBody>
          <a:bodyPr wrap="square" lIns="91440" tIns="45720" rIns="91440" bIns="45720" rtlCol="0" anchor="ctr" anchorCtr="0">
            <a:noAutofit/>
          </a:bodyPr>
          <a:lstStyle/>
          <a:p>
            <a:pPr algn="ctr"/>
            <a:endParaRPr lang="es-ES" sz="1600">
              <a:latin typeface="Work Sans Light" pitchFamily="2" charset="77"/>
            </a:endParaRPr>
          </a:p>
        </p:txBody>
      </p:sp>
      <p:sp>
        <p:nvSpPr>
          <p:cNvPr id="5" name="CuadroTexto 4">
            <a:extLst>
              <a:ext uri="{FF2B5EF4-FFF2-40B4-BE49-F238E27FC236}">
                <a16:creationId xmlns:a16="http://schemas.microsoft.com/office/drawing/2014/main" id="{73C65CF2-4CAC-4B81-D093-E60894228000}"/>
              </a:ext>
            </a:extLst>
          </p:cNvPr>
          <p:cNvSpPr txBox="1">
            <a:spLocks/>
          </p:cNvSpPr>
          <p:nvPr/>
        </p:nvSpPr>
        <p:spPr>
          <a:xfrm>
            <a:off x="8500314" y="2761818"/>
            <a:ext cx="2001545" cy="1334363"/>
          </a:xfrm>
          <a:prstGeom prst="rect">
            <a:avLst/>
          </a:prstGeom>
          <a:noFill/>
          <a:ln>
            <a:solidFill>
              <a:schemeClr val="tx1"/>
            </a:solidFill>
          </a:ln>
        </p:spPr>
        <p:txBody>
          <a:bodyPr wrap="square" lIns="91440" tIns="45720" rIns="91440" bIns="45720" rtlCol="0" anchor="ctr" anchorCtr="0">
            <a:noAutofit/>
          </a:bodyPr>
          <a:lstStyle/>
          <a:p>
            <a:pPr algn="ctr"/>
            <a:endParaRPr lang="es-ES" sz="1600">
              <a:latin typeface="Work Sans Light" pitchFamily="2" charset="77"/>
            </a:endParaRPr>
          </a:p>
        </p:txBody>
      </p:sp>
      <p:pic>
        <p:nvPicPr>
          <p:cNvPr id="4" name="Imagen 3">
            <a:extLst>
              <a:ext uri="{FF2B5EF4-FFF2-40B4-BE49-F238E27FC236}">
                <a16:creationId xmlns:a16="http://schemas.microsoft.com/office/drawing/2014/main" id="{7D79D090-9EB6-582A-6FB0-A7B450F6076C}"/>
              </a:ext>
            </a:extLst>
          </p:cNvPr>
          <p:cNvPicPr>
            <a:picLocks noChangeAspect="1"/>
          </p:cNvPicPr>
          <p:nvPr/>
        </p:nvPicPr>
        <p:blipFill>
          <a:blip r:embed="rId3"/>
          <a:stretch>
            <a:fillRect/>
          </a:stretch>
        </p:blipFill>
        <p:spPr>
          <a:xfrm>
            <a:off x="6567014" y="2640328"/>
            <a:ext cx="1859778" cy="1580413"/>
          </a:xfrm>
          <a:prstGeom prst="rect">
            <a:avLst/>
          </a:prstGeom>
        </p:spPr>
      </p:pic>
      <p:pic>
        <p:nvPicPr>
          <p:cNvPr id="8" name="Imagen 7">
            <a:extLst>
              <a:ext uri="{FF2B5EF4-FFF2-40B4-BE49-F238E27FC236}">
                <a16:creationId xmlns:a16="http://schemas.microsoft.com/office/drawing/2014/main" id="{D997460B-7C32-F58B-BC73-134B1C380AC3}"/>
              </a:ext>
            </a:extLst>
          </p:cNvPr>
          <p:cNvPicPr>
            <a:picLocks noChangeAspect="1"/>
          </p:cNvPicPr>
          <p:nvPr/>
        </p:nvPicPr>
        <p:blipFill>
          <a:blip r:embed="rId4"/>
          <a:stretch>
            <a:fillRect/>
          </a:stretch>
        </p:blipFill>
        <p:spPr>
          <a:xfrm>
            <a:off x="8278025" y="2591640"/>
            <a:ext cx="2349166" cy="1761253"/>
          </a:xfrm>
          <a:prstGeom prst="rect">
            <a:avLst/>
          </a:prstGeom>
        </p:spPr>
      </p:pic>
    </p:spTree>
    <p:extLst>
      <p:ext uri="{BB962C8B-B14F-4D97-AF65-F5344CB8AC3E}">
        <p14:creationId xmlns:p14="http://schemas.microsoft.com/office/powerpoint/2010/main" val="30796166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descr="Imagen que contiene Interfaz de usuario gráfica&#10;&#10;Descripción generada automáticamente">
            <a:extLst>
              <a:ext uri="{FF2B5EF4-FFF2-40B4-BE49-F238E27FC236}">
                <a16:creationId xmlns:a16="http://schemas.microsoft.com/office/drawing/2014/main" id="{A01EB75E-8874-42DD-11A3-2D5CA1D238B7}"/>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7762203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CuadroTexto 5">
            <a:extLst>
              <a:ext uri="{FF2B5EF4-FFF2-40B4-BE49-F238E27FC236}">
                <a16:creationId xmlns:a16="http://schemas.microsoft.com/office/drawing/2014/main" id="{B78A6207-2D79-A9F8-E09D-30C60C0067DF}"/>
              </a:ext>
            </a:extLst>
          </p:cNvPr>
          <p:cNvSpPr txBox="1"/>
          <p:nvPr/>
        </p:nvSpPr>
        <p:spPr>
          <a:xfrm>
            <a:off x="4173036" y="675443"/>
            <a:ext cx="3845925" cy="1200329"/>
          </a:xfrm>
          <a:prstGeom prst="rect">
            <a:avLst/>
          </a:prstGeom>
          <a:noFill/>
        </p:spPr>
        <p:txBody>
          <a:bodyPr wrap="none" rtlCol="0">
            <a:spAutoFit/>
          </a:bodyPr>
          <a:lstStyle/>
          <a:p>
            <a:pPr algn="ctr"/>
            <a:r>
              <a:rPr lang="es-ES" sz="7200" dirty="0">
                <a:solidFill>
                  <a:schemeClr val="bg1"/>
                </a:solidFill>
                <a:effectLst>
                  <a:outerShdw blurRad="38100" dist="38100" dir="2700000" algn="tl">
                    <a:srgbClr val="000000">
                      <a:alpha val="43137"/>
                    </a:srgbClr>
                  </a:outerShdw>
                </a:effectLst>
                <a:latin typeface="Work Sans Light" pitchFamily="2" charset="77"/>
              </a:rPr>
              <a:t>Y</a:t>
            </a:r>
            <a:r>
              <a:rPr lang="es-CO" sz="7200" dirty="0">
                <a:solidFill>
                  <a:schemeClr val="bg1"/>
                </a:solidFill>
                <a:effectLst>
                  <a:outerShdw blurRad="38100" dist="38100" dir="2700000" algn="tl">
                    <a:srgbClr val="000000">
                      <a:alpha val="43137"/>
                    </a:srgbClr>
                  </a:outerShdw>
                </a:effectLst>
                <a:latin typeface="Work Sans Light" pitchFamily="2" charset="77"/>
              </a:rPr>
              <a:t>our Bar</a:t>
            </a:r>
          </a:p>
        </p:txBody>
      </p:sp>
      <p:cxnSp>
        <p:nvCxnSpPr>
          <p:cNvPr id="7" name="Conector recto 6">
            <a:extLst>
              <a:ext uri="{FF2B5EF4-FFF2-40B4-BE49-F238E27FC236}">
                <a16:creationId xmlns:a16="http://schemas.microsoft.com/office/drawing/2014/main" id="{7093B0CC-07FB-12E7-E7C8-581324B7AF33}"/>
              </a:ext>
            </a:extLst>
          </p:cNvPr>
          <p:cNvCxnSpPr>
            <a:cxnSpLocks/>
          </p:cNvCxnSpPr>
          <p:nvPr/>
        </p:nvCxnSpPr>
        <p:spPr>
          <a:xfrm>
            <a:off x="5227899" y="3321934"/>
            <a:ext cx="173620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8" name="CuadroTexto 7">
            <a:extLst>
              <a:ext uri="{FF2B5EF4-FFF2-40B4-BE49-F238E27FC236}">
                <a16:creationId xmlns:a16="http://schemas.microsoft.com/office/drawing/2014/main" id="{9FA07BD2-A8DB-FF10-1E30-572887632351}"/>
              </a:ext>
            </a:extLst>
          </p:cNvPr>
          <p:cNvSpPr txBox="1"/>
          <p:nvPr/>
        </p:nvSpPr>
        <p:spPr>
          <a:xfrm>
            <a:off x="4168816" y="3463724"/>
            <a:ext cx="3854368" cy="830997"/>
          </a:xfrm>
          <a:prstGeom prst="rect">
            <a:avLst/>
          </a:prstGeom>
          <a:noFill/>
        </p:spPr>
        <p:txBody>
          <a:bodyPr wrap="square" lIns="91440" tIns="45720" rIns="91440" bIns="45720" rtlCol="0" anchor="t">
            <a:spAutoFit/>
          </a:bodyPr>
          <a:lstStyle/>
          <a:p>
            <a:pPr algn="ctr"/>
            <a:r>
              <a:rPr lang="es-ES" sz="1600" dirty="0" err="1">
                <a:solidFill>
                  <a:schemeClr val="bg1"/>
                </a:solidFill>
                <a:effectLst>
                  <a:outerShdw blurRad="38100" dist="38100" dir="2700000" algn="tl">
                    <a:srgbClr val="000000">
                      <a:alpha val="43137"/>
                    </a:srgbClr>
                  </a:outerShdw>
                </a:effectLst>
                <a:latin typeface="Work Sans Light"/>
              </a:rPr>
              <a:t>Wilian</a:t>
            </a:r>
            <a:r>
              <a:rPr lang="es-ES" sz="1600" dirty="0">
                <a:solidFill>
                  <a:schemeClr val="bg1"/>
                </a:solidFill>
                <a:effectLst>
                  <a:outerShdw blurRad="38100" dist="38100" dir="2700000" algn="tl">
                    <a:srgbClr val="000000">
                      <a:alpha val="43137"/>
                    </a:srgbClr>
                  </a:outerShdw>
                </a:effectLst>
                <a:latin typeface="Work Sans Light"/>
              </a:rPr>
              <a:t> Moreno</a:t>
            </a:r>
          </a:p>
          <a:p>
            <a:pPr algn="ctr"/>
            <a:r>
              <a:rPr lang="es-ES" sz="1600" dirty="0">
                <a:solidFill>
                  <a:schemeClr val="bg1"/>
                </a:solidFill>
                <a:effectLst>
                  <a:outerShdw blurRad="38100" dist="38100" dir="2700000" algn="tl">
                    <a:srgbClr val="000000">
                      <a:alpha val="43137"/>
                    </a:srgbClr>
                  </a:outerShdw>
                </a:effectLst>
                <a:latin typeface="Work Sans Light"/>
              </a:rPr>
              <a:t>Salamanca santiago </a:t>
            </a:r>
            <a:endParaRPr lang="es-ES" sz="1600" dirty="0">
              <a:solidFill>
                <a:schemeClr val="bg1"/>
              </a:solidFill>
              <a:effectLst>
                <a:outerShdw blurRad="38100" dist="38100" dir="2700000" algn="tl">
                  <a:srgbClr val="000000">
                    <a:alpha val="43137"/>
                  </a:srgbClr>
                </a:outerShdw>
              </a:effectLst>
              <a:latin typeface="Work Sans Light" pitchFamily="2" charset="77"/>
            </a:endParaRPr>
          </a:p>
          <a:p>
            <a:pPr algn="ctr"/>
            <a:r>
              <a:rPr lang="es-ES" sz="1600" dirty="0">
                <a:solidFill>
                  <a:schemeClr val="bg1"/>
                </a:solidFill>
                <a:effectLst>
                  <a:outerShdw blurRad="38100" dist="38100" dir="2700000" algn="tl">
                    <a:srgbClr val="000000">
                      <a:alpha val="43137"/>
                    </a:srgbClr>
                  </a:outerShdw>
                </a:effectLst>
                <a:latin typeface="Work Sans Light"/>
              </a:rPr>
              <a:t>Acosta brayan </a:t>
            </a:r>
            <a:endParaRPr lang="es-CO" sz="1600" dirty="0">
              <a:solidFill>
                <a:schemeClr val="bg1"/>
              </a:solidFill>
              <a:effectLst>
                <a:outerShdw blurRad="38100" dist="38100" dir="2700000" algn="tl">
                  <a:srgbClr val="000000">
                    <a:alpha val="43137"/>
                  </a:srgbClr>
                </a:outerShdw>
              </a:effectLst>
              <a:latin typeface="Work Sans Light" pitchFamily="2" charset="77"/>
            </a:endParaRPr>
          </a:p>
        </p:txBody>
      </p:sp>
      <p:sp>
        <p:nvSpPr>
          <p:cNvPr id="9" name="CuadroTexto 8">
            <a:extLst>
              <a:ext uri="{FF2B5EF4-FFF2-40B4-BE49-F238E27FC236}">
                <a16:creationId xmlns:a16="http://schemas.microsoft.com/office/drawing/2014/main" id="{2F385990-7F30-A8ED-0FEA-F8EAC01BD49D}"/>
              </a:ext>
            </a:extLst>
          </p:cNvPr>
          <p:cNvSpPr txBox="1"/>
          <p:nvPr/>
        </p:nvSpPr>
        <p:spPr>
          <a:xfrm>
            <a:off x="1068888" y="5279998"/>
            <a:ext cx="10054224" cy="1077218"/>
          </a:xfrm>
          <a:prstGeom prst="rect">
            <a:avLst/>
          </a:prstGeom>
          <a:noFill/>
        </p:spPr>
        <p:txBody>
          <a:bodyPr wrap="square" rtlCol="0">
            <a:spAutoFit/>
          </a:bodyPr>
          <a:lstStyle/>
          <a:p>
            <a:pPr algn="ctr"/>
            <a:r>
              <a:rPr lang="es-ES" sz="1600" b="1">
                <a:solidFill>
                  <a:schemeClr val="bg1"/>
                </a:solidFill>
                <a:effectLst>
                  <a:outerShdw blurRad="38100" dist="38100" dir="2700000" algn="tl">
                    <a:srgbClr val="000000">
                      <a:alpha val="43137"/>
                    </a:srgbClr>
                  </a:outerShdw>
                </a:effectLst>
                <a:latin typeface="Work Sans Light" pitchFamily="2" charset="77"/>
              </a:rPr>
              <a:t>Servicio Nacional de Aprendizaje –SENA, Centro de Electricidad Electrónica y Telecomunicaciones</a:t>
            </a:r>
          </a:p>
          <a:p>
            <a:pPr algn="ctr"/>
            <a:r>
              <a:rPr lang="es-ES" sz="1600" b="1">
                <a:solidFill>
                  <a:schemeClr val="bg1"/>
                </a:solidFill>
                <a:effectLst>
                  <a:outerShdw blurRad="38100" dist="38100" dir="2700000" algn="tl">
                    <a:srgbClr val="000000">
                      <a:alpha val="43137"/>
                    </a:srgbClr>
                  </a:outerShdw>
                </a:effectLst>
                <a:latin typeface="Work Sans Light" pitchFamily="2" charset="77"/>
              </a:rPr>
              <a:t>Técnico en Programación de Software - TPS, Primer Trimestre</a:t>
            </a:r>
          </a:p>
          <a:p>
            <a:pPr algn="ctr"/>
            <a:r>
              <a:rPr lang="es-ES" sz="1600" b="1">
                <a:solidFill>
                  <a:schemeClr val="bg1"/>
                </a:solidFill>
                <a:effectLst>
                  <a:outerShdw blurRad="38100" dist="38100" dir="2700000" algn="tl">
                    <a:srgbClr val="000000">
                      <a:alpha val="43137"/>
                    </a:srgbClr>
                  </a:outerShdw>
                </a:effectLst>
                <a:latin typeface="Work Sans Light" pitchFamily="2" charset="77"/>
              </a:rPr>
              <a:t>Instructor Albeiro Ramos</a:t>
            </a:r>
          </a:p>
          <a:p>
            <a:pPr algn="ctr"/>
            <a:r>
              <a:rPr lang="es-ES" sz="1600" b="1">
                <a:solidFill>
                  <a:schemeClr val="bg1"/>
                </a:solidFill>
                <a:effectLst>
                  <a:outerShdw blurRad="38100" dist="38100" dir="2700000" algn="tl">
                    <a:srgbClr val="000000">
                      <a:alpha val="43137"/>
                    </a:srgbClr>
                  </a:outerShdw>
                </a:effectLst>
                <a:latin typeface="Work Sans Light" pitchFamily="2" charset="77"/>
              </a:rPr>
              <a:t>Bogotá, 25 de marzo de 2023</a:t>
            </a:r>
            <a:endParaRPr lang="es-CO" sz="1600" b="1">
              <a:solidFill>
                <a:schemeClr val="bg1"/>
              </a:solidFill>
              <a:effectLst>
                <a:outerShdw blurRad="38100" dist="38100" dir="2700000" algn="tl">
                  <a:srgbClr val="000000">
                    <a:alpha val="43137"/>
                  </a:srgbClr>
                </a:outerShdw>
              </a:effectLst>
              <a:latin typeface="Work Sans Light" pitchFamily="2" charset="77"/>
            </a:endParaRPr>
          </a:p>
        </p:txBody>
      </p:sp>
    </p:spTree>
    <p:extLst>
      <p:ext uri="{BB962C8B-B14F-4D97-AF65-F5344CB8AC3E}">
        <p14:creationId xmlns:p14="http://schemas.microsoft.com/office/powerpoint/2010/main" val="16207879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EA97DC05-4A6B-3E0B-D2C7-E6FB8FE7B99F}"/>
              </a:ext>
            </a:extLst>
          </p:cNvPr>
          <p:cNvPicPr>
            <a:picLocks noChangeAspect="1"/>
          </p:cNvPicPr>
          <p:nvPr/>
        </p:nvPicPr>
        <p:blipFill>
          <a:blip r:embed="rId4"/>
          <a:stretch>
            <a:fillRect/>
          </a:stretch>
        </p:blipFill>
        <p:spPr>
          <a:xfrm>
            <a:off x="3734601" y="-80791"/>
            <a:ext cx="10491486" cy="6994324"/>
          </a:xfrm>
          <a:prstGeom prst="rect">
            <a:avLst/>
          </a:prstGeom>
        </p:spPr>
      </p:pic>
      <p:sp>
        <p:nvSpPr>
          <p:cNvPr id="6" name="Rectángulo 5">
            <a:extLst>
              <a:ext uri="{FF2B5EF4-FFF2-40B4-BE49-F238E27FC236}">
                <a16:creationId xmlns:a16="http://schemas.microsoft.com/office/drawing/2014/main" id="{B65FDE73-C641-1100-C209-6B5902DCC3EC}"/>
              </a:ext>
            </a:extLst>
          </p:cNvPr>
          <p:cNvSpPr/>
          <p:nvPr/>
        </p:nvSpPr>
        <p:spPr>
          <a:xfrm>
            <a:off x="1145178" y="1812715"/>
            <a:ext cx="2952260" cy="12601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 name="Título 1">
            <a:extLst>
              <a:ext uri="{FF2B5EF4-FFF2-40B4-BE49-F238E27FC236}">
                <a16:creationId xmlns:a16="http://schemas.microsoft.com/office/drawing/2014/main" id="{EE37A3CD-1BAC-6175-4755-9AC66A46B6FF}"/>
              </a:ext>
            </a:extLst>
          </p:cNvPr>
          <p:cNvSpPr txBox="1">
            <a:spLocks/>
          </p:cNvSpPr>
          <p:nvPr/>
        </p:nvSpPr>
        <p:spPr>
          <a:xfrm>
            <a:off x="1145649" y="1508646"/>
            <a:ext cx="3514740"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3600">
                <a:solidFill>
                  <a:srgbClr val="38AA00"/>
                </a:solidFill>
                <a:latin typeface="Work Sans Light" pitchFamily="2" charset="77"/>
              </a:rPr>
              <a:t>Introducción</a:t>
            </a:r>
          </a:p>
        </p:txBody>
      </p:sp>
      <p:sp>
        <p:nvSpPr>
          <p:cNvPr id="7" name="CuadroTexto 6">
            <a:extLst>
              <a:ext uri="{FF2B5EF4-FFF2-40B4-BE49-F238E27FC236}">
                <a16:creationId xmlns:a16="http://schemas.microsoft.com/office/drawing/2014/main" id="{FBAA83CA-F5E1-3945-40AB-1CB1B233A0BF}"/>
              </a:ext>
            </a:extLst>
          </p:cNvPr>
          <p:cNvSpPr txBox="1"/>
          <p:nvPr/>
        </p:nvSpPr>
        <p:spPr>
          <a:xfrm>
            <a:off x="1231928" y="2403022"/>
            <a:ext cx="3854368" cy="2554545"/>
          </a:xfrm>
          <a:prstGeom prst="rect">
            <a:avLst/>
          </a:prstGeom>
          <a:noFill/>
        </p:spPr>
        <p:txBody>
          <a:bodyPr wrap="square" lIns="91440" tIns="45720" rIns="91440" bIns="45720" rtlCol="0" anchor="t">
            <a:spAutoFit/>
          </a:bodyPr>
          <a:lstStyle/>
          <a:p>
            <a:r>
              <a:rPr lang="es-ES" sz="1600" dirty="0">
                <a:latin typeface="Work Sans Light"/>
              </a:rPr>
              <a:t>Una de las herramientas más utilizadas en los pequeños negocios es el papel y el bolígrafo.</a:t>
            </a:r>
          </a:p>
          <a:p>
            <a:endParaRPr lang="es-ES" sz="1600" dirty="0">
              <a:latin typeface="Work Sans Light"/>
            </a:endParaRPr>
          </a:p>
          <a:p>
            <a:r>
              <a:rPr lang="es-ES" sz="1600" dirty="0">
                <a:latin typeface="Work Sans Light"/>
              </a:rPr>
              <a:t>Se construirá un sistema de información dirigido a negocios, para automatizar el registro de inventario, buscando mejorar los procesos haciéndolos más agiles y asequibles.</a:t>
            </a:r>
          </a:p>
          <a:p>
            <a:endParaRPr lang="es-ES" sz="1600" dirty="0">
              <a:latin typeface="Work Sans Light" pitchFamily="2" charset="77"/>
            </a:endParaRPr>
          </a:p>
        </p:txBody>
      </p:sp>
    </p:spTree>
    <p:extLst>
      <p:ext uri="{BB962C8B-B14F-4D97-AF65-F5344CB8AC3E}">
        <p14:creationId xmlns:p14="http://schemas.microsoft.com/office/powerpoint/2010/main" val="6853874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ítulo 1">
            <a:extLst>
              <a:ext uri="{FF2B5EF4-FFF2-40B4-BE49-F238E27FC236}">
                <a16:creationId xmlns:a16="http://schemas.microsoft.com/office/drawing/2014/main" id="{62CAF686-2B1F-2A4A-A0F2-CAE3CF59E65B}"/>
              </a:ext>
            </a:extLst>
          </p:cNvPr>
          <p:cNvSpPr txBox="1">
            <a:spLocks/>
          </p:cNvSpPr>
          <p:nvPr/>
        </p:nvSpPr>
        <p:spPr>
          <a:xfrm>
            <a:off x="456236" y="416689"/>
            <a:ext cx="10515600" cy="741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 dirty="0">
                <a:solidFill>
                  <a:schemeClr val="bg1"/>
                </a:solidFill>
                <a:latin typeface="Work Sans Medium" pitchFamily="2" charset="77"/>
              </a:rPr>
              <a:t>Y</a:t>
            </a:r>
            <a:r>
              <a:rPr lang="es-CO" dirty="0">
                <a:solidFill>
                  <a:schemeClr val="bg1"/>
                </a:solidFill>
                <a:latin typeface="Work Sans Medium" pitchFamily="2" charset="77"/>
              </a:rPr>
              <a:t>our Bar</a:t>
            </a:r>
          </a:p>
        </p:txBody>
      </p:sp>
      <p:sp>
        <p:nvSpPr>
          <p:cNvPr id="2" name="CuadroTexto 1">
            <a:extLst>
              <a:ext uri="{FF2B5EF4-FFF2-40B4-BE49-F238E27FC236}">
                <a16:creationId xmlns:a16="http://schemas.microsoft.com/office/drawing/2014/main" id="{72D24723-360A-B357-B421-17CF33D4C0B4}"/>
              </a:ext>
            </a:extLst>
          </p:cNvPr>
          <p:cNvSpPr txBox="1">
            <a:spLocks/>
          </p:cNvSpPr>
          <p:nvPr/>
        </p:nvSpPr>
        <p:spPr>
          <a:xfrm>
            <a:off x="1263775" y="3237807"/>
            <a:ext cx="2001545" cy="1334363"/>
          </a:xfrm>
          <a:prstGeom prst="rect">
            <a:avLst/>
          </a:prstGeom>
          <a:noFill/>
          <a:ln>
            <a:solidFill>
              <a:schemeClr val="tx1"/>
            </a:solidFill>
          </a:ln>
        </p:spPr>
        <p:txBody>
          <a:bodyPr wrap="square" rtlCol="0" anchor="ctr" anchorCtr="0">
            <a:noAutofit/>
          </a:bodyPr>
          <a:lstStyle/>
          <a:p>
            <a:pPr algn="ctr"/>
            <a:endParaRPr lang="es-CO" sz="1600">
              <a:latin typeface="Work Sans Light" pitchFamily="2" charset="77"/>
            </a:endParaRPr>
          </a:p>
        </p:txBody>
      </p:sp>
      <p:sp>
        <p:nvSpPr>
          <p:cNvPr id="4" name="CuadroTexto 3">
            <a:extLst>
              <a:ext uri="{FF2B5EF4-FFF2-40B4-BE49-F238E27FC236}">
                <a16:creationId xmlns:a16="http://schemas.microsoft.com/office/drawing/2014/main" id="{6CD37F32-D413-C0B0-1883-F0E6FE54B3BB}"/>
              </a:ext>
            </a:extLst>
          </p:cNvPr>
          <p:cNvSpPr txBox="1">
            <a:spLocks/>
          </p:cNvSpPr>
          <p:nvPr/>
        </p:nvSpPr>
        <p:spPr>
          <a:xfrm>
            <a:off x="3265320" y="3237807"/>
            <a:ext cx="2001545" cy="1334363"/>
          </a:xfrm>
          <a:prstGeom prst="rect">
            <a:avLst/>
          </a:prstGeom>
          <a:noFill/>
          <a:ln>
            <a:solidFill>
              <a:schemeClr val="tx1"/>
            </a:solidFill>
          </a:ln>
        </p:spPr>
        <p:txBody>
          <a:bodyPr wrap="square" rtlCol="0" anchor="ctr" anchorCtr="0">
            <a:noAutofit/>
          </a:bodyPr>
          <a:lstStyle/>
          <a:p>
            <a:pPr algn="ctr"/>
            <a:endParaRPr lang="es-ES" sz="1600">
              <a:latin typeface="Work Sans Light" pitchFamily="2" charset="77"/>
            </a:endParaRPr>
          </a:p>
        </p:txBody>
      </p:sp>
      <p:sp>
        <p:nvSpPr>
          <p:cNvPr id="5" name="CuadroTexto 4">
            <a:extLst>
              <a:ext uri="{FF2B5EF4-FFF2-40B4-BE49-F238E27FC236}">
                <a16:creationId xmlns:a16="http://schemas.microsoft.com/office/drawing/2014/main" id="{7779D7A8-BEDD-C9DB-4CEE-7225220AFBCD}"/>
              </a:ext>
            </a:extLst>
          </p:cNvPr>
          <p:cNvSpPr txBox="1"/>
          <p:nvPr/>
        </p:nvSpPr>
        <p:spPr>
          <a:xfrm>
            <a:off x="6653014" y="2489547"/>
            <a:ext cx="4547336" cy="3046988"/>
          </a:xfrm>
          <a:prstGeom prst="rect">
            <a:avLst/>
          </a:prstGeom>
          <a:noFill/>
        </p:spPr>
        <p:txBody>
          <a:bodyPr wrap="square" rtlCol="0">
            <a:spAutoFit/>
          </a:bodyPr>
          <a:lstStyle/>
          <a:p>
            <a:r>
              <a:rPr lang="es-CO" sz="3200" b="1">
                <a:latin typeface="Work Sans Light" pitchFamily="2" charset="77"/>
              </a:rPr>
              <a:t>Problema</a:t>
            </a:r>
          </a:p>
          <a:p>
            <a:r>
              <a:rPr lang="es-CO" sz="3200" b="1">
                <a:latin typeface="Work Sans Light" pitchFamily="2" charset="77"/>
              </a:rPr>
              <a:t>Objetivos</a:t>
            </a:r>
          </a:p>
          <a:p>
            <a:r>
              <a:rPr lang="es-CO" sz="3200" b="1">
                <a:latin typeface="Work Sans Light" pitchFamily="2" charset="77"/>
              </a:rPr>
              <a:t>Justificación</a:t>
            </a:r>
          </a:p>
          <a:p>
            <a:r>
              <a:rPr lang="es-CO" sz="3200" b="1">
                <a:latin typeface="Work Sans Light" pitchFamily="2" charset="77"/>
              </a:rPr>
              <a:t>Alcance</a:t>
            </a:r>
          </a:p>
          <a:p>
            <a:r>
              <a:rPr lang="es-CO" sz="3200" b="1">
                <a:latin typeface="Work Sans Light" pitchFamily="2" charset="77"/>
              </a:rPr>
              <a:t>Delimitación</a:t>
            </a:r>
          </a:p>
          <a:p>
            <a:r>
              <a:rPr lang="es-CO" sz="3200" b="1">
                <a:latin typeface="Work Sans Light" pitchFamily="2" charset="77"/>
              </a:rPr>
              <a:t>Entregables Trimestre</a:t>
            </a:r>
          </a:p>
        </p:txBody>
      </p:sp>
      <p:pic>
        <p:nvPicPr>
          <p:cNvPr id="7" name="Imagen 6">
            <a:extLst>
              <a:ext uri="{FF2B5EF4-FFF2-40B4-BE49-F238E27FC236}">
                <a16:creationId xmlns:a16="http://schemas.microsoft.com/office/drawing/2014/main" id="{49FCDBA7-5D8F-3CD1-2962-DECC9C6D1B3F}"/>
              </a:ext>
            </a:extLst>
          </p:cNvPr>
          <p:cNvPicPr>
            <a:picLocks noChangeAspect="1"/>
          </p:cNvPicPr>
          <p:nvPr/>
        </p:nvPicPr>
        <p:blipFill>
          <a:blip r:embed="rId3"/>
          <a:stretch>
            <a:fillRect/>
          </a:stretch>
        </p:blipFill>
        <p:spPr>
          <a:xfrm>
            <a:off x="1405542" y="3114781"/>
            <a:ext cx="1859778" cy="1580413"/>
          </a:xfrm>
          <a:prstGeom prst="rect">
            <a:avLst/>
          </a:prstGeom>
        </p:spPr>
      </p:pic>
      <p:pic>
        <p:nvPicPr>
          <p:cNvPr id="9" name="Imagen 8">
            <a:extLst>
              <a:ext uri="{FF2B5EF4-FFF2-40B4-BE49-F238E27FC236}">
                <a16:creationId xmlns:a16="http://schemas.microsoft.com/office/drawing/2014/main" id="{4C1C065B-640C-A5E1-7509-E850F0C4042D}"/>
              </a:ext>
            </a:extLst>
          </p:cNvPr>
          <p:cNvPicPr>
            <a:picLocks noChangeAspect="1"/>
          </p:cNvPicPr>
          <p:nvPr/>
        </p:nvPicPr>
        <p:blipFill>
          <a:blip r:embed="rId4"/>
          <a:stretch>
            <a:fillRect/>
          </a:stretch>
        </p:blipFill>
        <p:spPr>
          <a:xfrm>
            <a:off x="3091509" y="3132414"/>
            <a:ext cx="2349166" cy="1761253"/>
          </a:xfrm>
          <a:prstGeom prst="rect">
            <a:avLst/>
          </a:prstGeom>
        </p:spPr>
      </p:pic>
    </p:spTree>
    <p:extLst>
      <p:ext uri="{BB962C8B-B14F-4D97-AF65-F5344CB8AC3E}">
        <p14:creationId xmlns:p14="http://schemas.microsoft.com/office/powerpoint/2010/main" val="27420489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a:solidFill>
                  <a:schemeClr val="bg1"/>
                </a:solidFill>
                <a:latin typeface="Work Sans Medium" pitchFamily="2" charset="77"/>
              </a:rPr>
              <a:t>Problema</a:t>
            </a:r>
          </a:p>
        </p:txBody>
      </p:sp>
      <p:sp>
        <p:nvSpPr>
          <p:cNvPr id="4" name="CuadroTexto 3">
            <a:extLst>
              <a:ext uri="{FF2B5EF4-FFF2-40B4-BE49-F238E27FC236}">
                <a16:creationId xmlns:a16="http://schemas.microsoft.com/office/drawing/2014/main" id="{B987FD05-8B8A-E978-366F-97DF799DBA37}"/>
              </a:ext>
            </a:extLst>
          </p:cNvPr>
          <p:cNvSpPr txBox="1">
            <a:spLocks/>
          </p:cNvSpPr>
          <p:nvPr/>
        </p:nvSpPr>
        <p:spPr>
          <a:xfrm>
            <a:off x="8694348" y="508463"/>
            <a:ext cx="1080000" cy="540000"/>
          </a:xfrm>
          <a:prstGeom prst="rect">
            <a:avLst/>
          </a:prstGeom>
          <a:noFill/>
          <a:ln>
            <a:solidFill>
              <a:schemeClr val="bg1"/>
            </a:solidFill>
          </a:ln>
        </p:spPr>
        <p:txBody>
          <a:bodyPr wrap="square" rtlCol="0" anchor="ctr" anchorCtr="0">
            <a:noAutofit/>
          </a:bodyPr>
          <a:lstStyle/>
          <a:p>
            <a:pPr algn="ctr"/>
            <a:endParaRPr lang="es-CO" sz="1600" b="1">
              <a:solidFill>
                <a:schemeClr val="bg1"/>
              </a:solidFill>
              <a:latin typeface="Work Sans Light" pitchFamily="2" charset="77"/>
            </a:endParaRPr>
          </a:p>
        </p:txBody>
      </p:sp>
      <p:sp>
        <p:nvSpPr>
          <p:cNvPr id="5" name="CuadroTexto 4">
            <a:extLst>
              <a:ext uri="{FF2B5EF4-FFF2-40B4-BE49-F238E27FC236}">
                <a16:creationId xmlns:a16="http://schemas.microsoft.com/office/drawing/2014/main" id="{EEC5FDC4-9A2A-F31D-6455-7D47B1B835F3}"/>
              </a:ext>
            </a:extLst>
          </p:cNvPr>
          <p:cNvSpPr txBox="1">
            <a:spLocks/>
          </p:cNvSpPr>
          <p:nvPr/>
        </p:nvSpPr>
        <p:spPr>
          <a:xfrm>
            <a:off x="9775121" y="510142"/>
            <a:ext cx="1080000" cy="540000"/>
          </a:xfrm>
          <a:prstGeom prst="rect">
            <a:avLst/>
          </a:prstGeom>
          <a:noFill/>
          <a:ln>
            <a:solidFill>
              <a:schemeClr val="bg1"/>
            </a:solidFill>
          </a:ln>
        </p:spPr>
        <p:txBody>
          <a:bodyPr wrap="square" rtlCol="0" anchor="ctr" anchorCtr="0">
            <a:noAutofit/>
          </a:bodyPr>
          <a:lstStyle/>
          <a:p>
            <a:pPr algn="ctr"/>
            <a:endParaRPr lang="es-ES" sz="1600" b="1">
              <a:solidFill>
                <a:schemeClr val="bg1"/>
              </a:solidFill>
              <a:latin typeface="Work Sans Light" pitchFamily="2" charset="77"/>
            </a:endParaRPr>
          </a:p>
        </p:txBody>
      </p:sp>
      <p:sp>
        <p:nvSpPr>
          <p:cNvPr id="6" name="CuadroTexto 5">
            <a:extLst>
              <a:ext uri="{FF2B5EF4-FFF2-40B4-BE49-F238E27FC236}">
                <a16:creationId xmlns:a16="http://schemas.microsoft.com/office/drawing/2014/main" id="{0CA39C3C-B25E-C804-C832-61458138A925}"/>
              </a:ext>
            </a:extLst>
          </p:cNvPr>
          <p:cNvSpPr txBox="1"/>
          <p:nvPr/>
        </p:nvSpPr>
        <p:spPr>
          <a:xfrm>
            <a:off x="372353" y="1667521"/>
            <a:ext cx="11447293" cy="4278094"/>
          </a:xfrm>
          <a:prstGeom prst="rect">
            <a:avLst/>
          </a:prstGeom>
          <a:noFill/>
        </p:spPr>
        <p:txBody>
          <a:bodyPr wrap="square" lIns="91440" tIns="45720" rIns="91440" bIns="45720" rtlCol="0" anchor="t">
            <a:spAutoFit/>
          </a:bodyPr>
          <a:lstStyle/>
          <a:p>
            <a:endParaRPr lang="es-MX" sz="1600" dirty="0">
              <a:latin typeface="Work Sans Light" pitchFamily="2" charset="77"/>
            </a:endParaRPr>
          </a:p>
          <a:p>
            <a:r>
              <a:rPr lang="es-MX" sz="1600" dirty="0">
                <a:latin typeface="Work Sans Light"/>
              </a:rPr>
              <a:t>“Bel ange¨ es un establecimiento (Bar) ubicado en Soacha, compartir, que se dedica a la comercialización y servicio al cliente, de licores y coctelería, enfocada a la temática de (Rock) el cual su problema es el registro de las actividades económicas y de registros como ventas, facturación, ganancias, inversión e inventario. Afectando directamente a la administración del negocio, no se tiene un control de estas actividades ya mencionadas</a:t>
            </a:r>
          </a:p>
          <a:p>
            <a:pPr marL="285750" indent="-285750">
              <a:buFont typeface="Arial" panose="020B0604020202020204" pitchFamily="34" charset="0"/>
              <a:buChar char="•"/>
            </a:pPr>
            <a:endParaRPr lang="es-MX" sz="1600" dirty="0">
              <a:latin typeface="Work Sans Light" pitchFamily="2" charset="77"/>
            </a:endParaRPr>
          </a:p>
          <a:p>
            <a:endParaRPr lang="es-MX" sz="1600" dirty="0">
              <a:solidFill>
                <a:srgbClr val="FF0000"/>
              </a:solidFill>
              <a:latin typeface="Work Sans Light" pitchFamily="2" charset="77"/>
            </a:endParaRPr>
          </a:p>
          <a:p>
            <a:r>
              <a:rPr lang="es-MX" sz="1600" dirty="0">
                <a:latin typeface="Work Sans Light"/>
              </a:rPr>
              <a:t>Cuyos procesos que se requieren para su funcionamiento son:</a:t>
            </a:r>
          </a:p>
          <a:p>
            <a:r>
              <a:rPr lang="es-MX" sz="1600" dirty="0">
                <a:latin typeface="Work Sans Light"/>
              </a:rPr>
              <a:t>Compra de licores e insumos</a:t>
            </a:r>
          </a:p>
          <a:p>
            <a:r>
              <a:rPr lang="es-MX" sz="1600" dirty="0">
                <a:latin typeface="Work Sans Light"/>
              </a:rPr>
              <a:t>Venta</a:t>
            </a:r>
          </a:p>
          <a:p>
            <a:r>
              <a:rPr lang="es-MX" sz="1600" dirty="0">
                <a:latin typeface="Work Sans Light"/>
              </a:rPr>
              <a:t>Proceso de contabilidad </a:t>
            </a:r>
          </a:p>
          <a:p>
            <a:r>
              <a:rPr lang="es-MX" sz="1600" dirty="0">
                <a:latin typeface="Work Sans Light"/>
              </a:rPr>
              <a:t>Facturación</a:t>
            </a:r>
            <a:endParaRPr lang="es-MX" sz="1600" dirty="0">
              <a:latin typeface="Work Sans Light" pitchFamily="2" charset="77"/>
            </a:endParaRPr>
          </a:p>
          <a:p>
            <a:pPr marL="285750" indent="-285750">
              <a:buFont typeface="Arial" panose="020B0604020202020204" pitchFamily="34" charset="0"/>
              <a:buChar char="•"/>
            </a:pPr>
            <a:endParaRPr lang="es-MX" sz="1600" dirty="0">
              <a:latin typeface="Work Sans Light" pitchFamily="2" charset="77"/>
            </a:endParaRPr>
          </a:p>
          <a:p>
            <a:endParaRPr lang="es-MX" sz="1600" dirty="0">
              <a:solidFill>
                <a:srgbClr val="FF0000"/>
              </a:solidFill>
              <a:latin typeface="Work Sans Light"/>
            </a:endParaRPr>
          </a:p>
          <a:p>
            <a:r>
              <a:rPr lang="es-MX" sz="1600" dirty="0">
                <a:latin typeface="Work Sans Light"/>
              </a:rPr>
              <a:t>Se realizo entrevista al dueño del establecimiento, planteando preguntas filtro para conocer el negocio y su funcionamiento, se pudo validar las necesidades del negocio por medio de la recolección de la información, como prioridad ponerse en contexto con el negocio y apropiarnos de su funcionamiento.</a:t>
            </a:r>
            <a:endParaRPr lang="es-MX" sz="1600" dirty="0">
              <a:solidFill>
                <a:srgbClr val="FF0000"/>
              </a:solidFill>
              <a:latin typeface="Work Sans Light"/>
            </a:endParaRPr>
          </a:p>
        </p:txBody>
      </p:sp>
      <p:pic>
        <p:nvPicPr>
          <p:cNvPr id="3" name="Imagen 2">
            <a:extLst>
              <a:ext uri="{FF2B5EF4-FFF2-40B4-BE49-F238E27FC236}">
                <a16:creationId xmlns:a16="http://schemas.microsoft.com/office/drawing/2014/main" id="{731BD724-797C-5526-8B01-74A3F2AE0F73}"/>
              </a:ext>
            </a:extLst>
          </p:cNvPr>
          <p:cNvPicPr>
            <a:picLocks noChangeAspect="1"/>
          </p:cNvPicPr>
          <p:nvPr/>
        </p:nvPicPr>
        <p:blipFill>
          <a:blip r:embed="rId2"/>
          <a:stretch>
            <a:fillRect/>
          </a:stretch>
        </p:blipFill>
        <p:spPr>
          <a:xfrm>
            <a:off x="8865551" y="466744"/>
            <a:ext cx="737593" cy="626796"/>
          </a:xfrm>
          <a:prstGeom prst="rect">
            <a:avLst/>
          </a:prstGeom>
        </p:spPr>
      </p:pic>
      <p:pic>
        <p:nvPicPr>
          <p:cNvPr id="7" name="Imagen 6">
            <a:extLst>
              <a:ext uri="{FF2B5EF4-FFF2-40B4-BE49-F238E27FC236}">
                <a16:creationId xmlns:a16="http://schemas.microsoft.com/office/drawing/2014/main" id="{9684476C-9834-1441-183D-C69C91012801}"/>
              </a:ext>
            </a:extLst>
          </p:cNvPr>
          <p:cNvPicPr>
            <a:picLocks noChangeAspect="1"/>
          </p:cNvPicPr>
          <p:nvPr/>
        </p:nvPicPr>
        <p:blipFill>
          <a:blip r:embed="rId3"/>
          <a:stretch>
            <a:fillRect/>
          </a:stretch>
        </p:blipFill>
        <p:spPr>
          <a:xfrm>
            <a:off x="9603144" y="508463"/>
            <a:ext cx="1368692" cy="630066"/>
          </a:xfrm>
          <a:prstGeom prst="rect">
            <a:avLst/>
          </a:prstGeom>
        </p:spPr>
      </p:pic>
    </p:spTree>
    <p:extLst>
      <p:ext uri="{BB962C8B-B14F-4D97-AF65-F5344CB8AC3E}">
        <p14:creationId xmlns:p14="http://schemas.microsoft.com/office/powerpoint/2010/main" val="28748887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B65FDE73-C641-1100-C209-6B5902DCC3EC}"/>
              </a:ext>
            </a:extLst>
          </p:cNvPr>
          <p:cNvSpPr/>
          <p:nvPr/>
        </p:nvSpPr>
        <p:spPr>
          <a:xfrm>
            <a:off x="1314043" y="351811"/>
            <a:ext cx="3527266"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 name="Título 1">
            <a:extLst>
              <a:ext uri="{FF2B5EF4-FFF2-40B4-BE49-F238E27FC236}">
                <a16:creationId xmlns:a16="http://schemas.microsoft.com/office/drawing/2014/main" id="{EE37A3CD-1BAC-6175-4755-9AC66A46B6FF}"/>
              </a:ext>
            </a:extLst>
          </p:cNvPr>
          <p:cNvSpPr txBox="1">
            <a:spLocks/>
          </p:cNvSpPr>
          <p:nvPr/>
        </p:nvSpPr>
        <p:spPr>
          <a:xfrm>
            <a:off x="1039184" y="310961"/>
            <a:ext cx="4076985"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CO" sz="3200">
                <a:solidFill>
                  <a:srgbClr val="38AA00"/>
                </a:solidFill>
                <a:latin typeface="Work Sans Light" pitchFamily="2" charset="77"/>
              </a:rPr>
              <a:t>Objetivo General</a:t>
            </a:r>
          </a:p>
        </p:txBody>
      </p:sp>
      <p:sp>
        <p:nvSpPr>
          <p:cNvPr id="7" name="CuadroTexto 6">
            <a:extLst>
              <a:ext uri="{FF2B5EF4-FFF2-40B4-BE49-F238E27FC236}">
                <a16:creationId xmlns:a16="http://schemas.microsoft.com/office/drawing/2014/main" id="{FBAA83CA-F5E1-3945-40AB-1CB1B233A0BF}"/>
              </a:ext>
            </a:extLst>
          </p:cNvPr>
          <p:cNvSpPr txBox="1"/>
          <p:nvPr/>
        </p:nvSpPr>
        <p:spPr>
          <a:xfrm>
            <a:off x="556218" y="1348279"/>
            <a:ext cx="5042916" cy="1323439"/>
          </a:xfrm>
          <a:prstGeom prst="rect">
            <a:avLst/>
          </a:prstGeom>
          <a:noFill/>
        </p:spPr>
        <p:txBody>
          <a:bodyPr wrap="square" lIns="91440" tIns="45720" rIns="91440" bIns="45720" rtlCol="0" anchor="t">
            <a:spAutoFit/>
          </a:bodyPr>
          <a:lstStyle/>
          <a:p>
            <a:r>
              <a:rPr lang="es-MX" sz="1600" dirty="0">
                <a:latin typeface="Work Sans Light"/>
              </a:rPr>
              <a:t>Mejorar directamente procesos de inventario que hay de por medio se quiere desarrollar un Sistema de Información para </a:t>
            </a:r>
            <a:r>
              <a:rPr lang="es-MX" sz="1600" dirty="0" err="1">
                <a:latin typeface="Work Sans Light"/>
              </a:rPr>
              <a:t>Your</a:t>
            </a:r>
            <a:r>
              <a:rPr lang="es-MX" sz="1600" dirty="0">
                <a:latin typeface="Work Sans Light"/>
              </a:rPr>
              <a:t> bar para el  apoyo a la gestión de datos en las ventas y control de inventarios que en esta empresa se realizan </a:t>
            </a:r>
          </a:p>
        </p:txBody>
      </p:sp>
      <p:pic>
        <p:nvPicPr>
          <p:cNvPr id="2" name="Imagen 1">
            <a:extLst>
              <a:ext uri="{FF2B5EF4-FFF2-40B4-BE49-F238E27FC236}">
                <a16:creationId xmlns:a16="http://schemas.microsoft.com/office/drawing/2014/main" id="{E7F90470-2942-22C6-7A33-F7E8E2D7CD28}"/>
              </a:ext>
            </a:extLst>
          </p:cNvPr>
          <p:cNvPicPr>
            <a:picLocks noChangeAspect="1"/>
          </p:cNvPicPr>
          <p:nvPr/>
        </p:nvPicPr>
        <p:blipFill>
          <a:blip r:embed="rId2"/>
          <a:stretch>
            <a:fillRect/>
          </a:stretch>
        </p:blipFill>
        <p:spPr>
          <a:xfrm>
            <a:off x="3474720" y="-68163"/>
            <a:ext cx="10669358" cy="6994324"/>
          </a:xfrm>
          <a:prstGeom prst="rect">
            <a:avLst/>
          </a:prstGeom>
        </p:spPr>
      </p:pic>
      <p:sp>
        <p:nvSpPr>
          <p:cNvPr id="5" name="Rectángulo 4">
            <a:extLst>
              <a:ext uri="{FF2B5EF4-FFF2-40B4-BE49-F238E27FC236}">
                <a16:creationId xmlns:a16="http://schemas.microsoft.com/office/drawing/2014/main" id="{F5CB49A8-7161-5037-729C-90C8765D1574}"/>
              </a:ext>
            </a:extLst>
          </p:cNvPr>
          <p:cNvSpPr/>
          <p:nvPr/>
        </p:nvSpPr>
        <p:spPr>
          <a:xfrm>
            <a:off x="511663" y="3415808"/>
            <a:ext cx="4166093"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Título 1">
            <a:extLst>
              <a:ext uri="{FF2B5EF4-FFF2-40B4-BE49-F238E27FC236}">
                <a16:creationId xmlns:a16="http://schemas.microsoft.com/office/drawing/2014/main" id="{802FD35A-EA47-F375-CD6A-B61F8B61B3AD}"/>
              </a:ext>
            </a:extLst>
          </p:cNvPr>
          <p:cNvSpPr txBox="1">
            <a:spLocks/>
          </p:cNvSpPr>
          <p:nvPr/>
        </p:nvSpPr>
        <p:spPr>
          <a:xfrm>
            <a:off x="556218" y="3329487"/>
            <a:ext cx="4076985"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3200" dirty="0">
                <a:solidFill>
                  <a:srgbClr val="38AA00"/>
                </a:solidFill>
                <a:latin typeface="Work Sans Light" pitchFamily="2" charset="77"/>
              </a:rPr>
              <a:t>Objetivo Específicos</a:t>
            </a:r>
          </a:p>
        </p:txBody>
      </p:sp>
      <p:sp>
        <p:nvSpPr>
          <p:cNvPr id="9" name="CuadroTexto 8">
            <a:extLst>
              <a:ext uri="{FF2B5EF4-FFF2-40B4-BE49-F238E27FC236}">
                <a16:creationId xmlns:a16="http://schemas.microsoft.com/office/drawing/2014/main" id="{FC78F7BD-2A34-855F-15C3-306C2603A128}"/>
              </a:ext>
            </a:extLst>
          </p:cNvPr>
          <p:cNvSpPr txBox="1"/>
          <p:nvPr/>
        </p:nvSpPr>
        <p:spPr>
          <a:xfrm>
            <a:off x="556218" y="4260920"/>
            <a:ext cx="5413365" cy="2800767"/>
          </a:xfrm>
          <a:prstGeom prst="rect">
            <a:avLst/>
          </a:prstGeom>
          <a:noFill/>
        </p:spPr>
        <p:txBody>
          <a:bodyPr wrap="square" lIns="91440" tIns="45720" rIns="91440" bIns="45720" rtlCol="0" anchor="t">
            <a:spAutoFit/>
          </a:bodyPr>
          <a:lstStyle/>
          <a:p>
            <a:pPr marL="285750" indent="-285750">
              <a:buFont typeface="Arial" panose="020B0604020202020204" pitchFamily="34" charset="0"/>
              <a:buChar char="•"/>
            </a:pPr>
            <a:r>
              <a:rPr lang="es-MX" sz="1600" dirty="0">
                <a:latin typeface="Work Sans Light"/>
              </a:rPr>
              <a:t>Gestionar los Usuarios de la Empresa </a:t>
            </a:r>
            <a:endParaRPr lang="es-MX" sz="1600" dirty="0">
              <a:latin typeface="Work Sans Light" pitchFamily="2" charset="77"/>
            </a:endParaRPr>
          </a:p>
          <a:p>
            <a:r>
              <a:rPr lang="es-MX" sz="1600" dirty="0">
                <a:latin typeface="Work Sans Light"/>
              </a:rPr>
              <a:t>     (Administrador y auxiliar)</a:t>
            </a:r>
            <a:endParaRPr lang="es-MX" sz="1600" dirty="0">
              <a:latin typeface="Work Sans Light" pitchFamily="2" charset="77"/>
            </a:endParaRPr>
          </a:p>
          <a:p>
            <a:r>
              <a:rPr lang="es-MX" sz="1600" dirty="0">
                <a:latin typeface="Work Sans Light"/>
              </a:rPr>
              <a:t> .</a:t>
            </a:r>
            <a:endParaRPr lang="es-MX" dirty="0">
              <a:cs typeface="Calibri" panose="020F0502020204030204"/>
            </a:endParaRPr>
          </a:p>
          <a:p>
            <a:pPr marL="285750" indent="-285750">
              <a:buFont typeface="Arial" panose="020B0604020202020204" pitchFamily="34" charset="0"/>
              <a:buChar char="•"/>
            </a:pPr>
            <a:r>
              <a:rPr lang="es-MX" sz="1600" dirty="0">
                <a:latin typeface="Work Sans Light"/>
              </a:rPr>
              <a:t>Gestionar inventarios en ingresos y egresos </a:t>
            </a:r>
          </a:p>
          <a:p>
            <a:pPr marL="285750" indent="-285750">
              <a:buFont typeface="Arial" panose="020B0604020202020204" pitchFamily="34" charset="0"/>
              <a:buChar char="•"/>
            </a:pPr>
            <a:endParaRPr lang="es-MX" sz="1600" dirty="0">
              <a:latin typeface="Work Sans Light"/>
            </a:endParaRPr>
          </a:p>
          <a:p>
            <a:pPr marL="285750" indent="-285750">
              <a:buFont typeface="Arial" panose="020B0604020202020204" pitchFamily="34" charset="0"/>
              <a:buChar char="•"/>
            </a:pPr>
            <a:r>
              <a:rPr lang="es-MX" sz="1600" dirty="0">
                <a:latin typeface="Work Sans Light"/>
              </a:rPr>
              <a:t>Gestionar registro de ventas</a:t>
            </a:r>
          </a:p>
          <a:p>
            <a:pPr marL="285750" indent="-285750">
              <a:buFont typeface="Arial" panose="020B0604020202020204" pitchFamily="34" charset="0"/>
              <a:buChar char="•"/>
            </a:pPr>
            <a:endParaRPr lang="es-MX" sz="1600" dirty="0">
              <a:latin typeface="Work Sans Light"/>
            </a:endParaRPr>
          </a:p>
          <a:p>
            <a:pPr marL="285750" indent="-285750">
              <a:buFont typeface="Arial" panose="020B0604020202020204" pitchFamily="34" charset="0"/>
              <a:buChar char="•"/>
            </a:pPr>
            <a:r>
              <a:rPr lang="es-MX" sz="1600" dirty="0">
                <a:latin typeface="Work Sans Light"/>
              </a:rPr>
              <a:t>Gestionar facturación electrónica</a:t>
            </a:r>
          </a:p>
          <a:p>
            <a:endParaRPr lang="es-MX" sz="1600" dirty="0">
              <a:latin typeface="Work Sans Light"/>
            </a:endParaRPr>
          </a:p>
          <a:p>
            <a:pPr marL="285750" indent="-285750">
              <a:buFont typeface="Arial" panose="020B0604020202020204" pitchFamily="34" charset="0"/>
              <a:buChar char="•"/>
            </a:pPr>
            <a:endParaRPr lang="es-MX" sz="1600" dirty="0">
              <a:latin typeface="Work Sans Light"/>
            </a:endParaRPr>
          </a:p>
          <a:p>
            <a:r>
              <a:rPr lang="es-MX" sz="1600" dirty="0">
                <a:latin typeface="Work Sans Light"/>
              </a:rPr>
              <a:t>.</a:t>
            </a:r>
            <a:endParaRPr lang="es-MX" dirty="0">
              <a:cs typeface="Calibri"/>
            </a:endParaRPr>
          </a:p>
        </p:txBody>
      </p:sp>
    </p:spTree>
    <p:extLst>
      <p:ext uri="{BB962C8B-B14F-4D97-AF65-F5344CB8AC3E}">
        <p14:creationId xmlns:p14="http://schemas.microsoft.com/office/powerpoint/2010/main" val="5912055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a:solidFill>
                  <a:schemeClr val="bg1"/>
                </a:solidFill>
                <a:latin typeface="Work Sans Medium" pitchFamily="2" charset="77"/>
              </a:rPr>
              <a:t>Justificación</a:t>
            </a:r>
          </a:p>
        </p:txBody>
      </p:sp>
      <p:sp>
        <p:nvSpPr>
          <p:cNvPr id="4" name="CuadroTexto 3">
            <a:extLst>
              <a:ext uri="{FF2B5EF4-FFF2-40B4-BE49-F238E27FC236}">
                <a16:creationId xmlns:a16="http://schemas.microsoft.com/office/drawing/2014/main" id="{B987FD05-8B8A-E978-366F-97DF799DBA37}"/>
              </a:ext>
            </a:extLst>
          </p:cNvPr>
          <p:cNvSpPr txBox="1">
            <a:spLocks/>
          </p:cNvSpPr>
          <p:nvPr/>
        </p:nvSpPr>
        <p:spPr>
          <a:xfrm>
            <a:off x="8694348" y="508463"/>
            <a:ext cx="1080000" cy="540000"/>
          </a:xfrm>
          <a:prstGeom prst="rect">
            <a:avLst/>
          </a:prstGeom>
          <a:noFill/>
          <a:ln>
            <a:solidFill>
              <a:schemeClr val="bg1"/>
            </a:solidFill>
          </a:ln>
        </p:spPr>
        <p:txBody>
          <a:bodyPr wrap="square" rtlCol="0" anchor="ctr" anchorCtr="0">
            <a:noAutofit/>
          </a:bodyPr>
          <a:lstStyle/>
          <a:p>
            <a:pPr algn="ctr"/>
            <a:endParaRPr lang="es-CO" sz="1600" b="1">
              <a:solidFill>
                <a:schemeClr val="bg1"/>
              </a:solidFill>
              <a:latin typeface="Work Sans Light" pitchFamily="2" charset="77"/>
            </a:endParaRPr>
          </a:p>
        </p:txBody>
      </p:sp>
      <p:sp>
        <p:nvSpPr>
          <p:cNvPr id="5" name="CuadroTexto 4">
            <a:extLst>
              <a:ext uri="{FF2B5EF4-FFF2-40B4-BE49-F238E27FC236}">
                <a16:creationId xmlns:a16="http://schemas.microsoft.com/office/drawing/2014/main" id="{EEC5FDC4-9A2A-F31D-6455-7D47B1B835F3}"/>
              </a:ext>
            </a:extLst>
          </p:cNvPr>
          <p:cNvSpPr txBox="1">
            <a:spLocks/>
          </p:cNvSpPr>
          <p:nvPr/>
        </p:nvSpPr>
        <p:spPr>
          <a:xfrm>
            <a:off x="9775121" y="510142"/>
            <a:ext cx="1080000" cy="540000"/>
          </a:xfrm>
          <a:prstGeom prst="rect">
            <a:avLst/>
          </a:prstGeom>
          <a:noFill/>
          <a:ln>
            <a:solidFill>
              <a:schemeClr val="bg1"/>
            </a:solidFill>
          </a:ln>
        </p:spPr>
        <p:txBody>
          <a:bodyPr wrap="square" rtlCol="0" anchor="ctr" anchorCtr="0">
            <a:noAutofit/>
          </a:bodyPr>
          <a:lstStyle/>
          <a:p>
            <a:pPr algn="ctr"/>
            <a:endParaRPr lang="es-ES" sz="1600" b="1">
              <a:solidFill>
                <a:schemeClr val="bg1"/>
              </a:solidFill>
              <a:latin typeface="Work Sans Light" pitchFamily="2" charset="77"/>
            </a:endParaRPr>
          </a:p>
        </p:txBody>
      </p:sp>
      <p:sp>
        <p:nvSpPr>
          <p:cNvPr id="6" name="CuadroTexto 5">
            <a:extLst>
              <a:ext uri="{FF2B5EF4-FFF2-40B4-BE49-F238E27FC236}">
                <a16:creationId xmlns:a16="http://schemas.microsoft.com/office/drawing/2014/main" id="{0CA39C3C-B25E-C804-C832-61458138A925}"/>
              </a:ext>
            </a:extLst>
          </p:cNvPr>
          <p:cNvSpPr txBox="1"/>
          <p:nvPr/>
        </p:nvSpPr>
        <p:spPr>
          <a:xfrm>
            <a:off x="372353" y="1667521"/>
            <a:ext cx="11447293" cy="4770537"/>
          </a:xfrm>
          <a:prstGeom prst="rect">
            <a:avLst/>
          </a:prstGeom>
          <a:noFill/>
        </p:spPr>
        <p:txBody>
          <a:bodyPr wrap="square" lIns="91440" tIns="45720" rIns="91440" bIns="45720" rtlCol="0" anchor="t">
            <a:spAutoFit/>
          </a:bodyPr>
          <a:lstStyle/>
          <a:p>
            <a:endParaRPr lang="es-MX" sz="1600" dirty="0">
              <a:latin typeface="Work Sans Light" pitchFamily="2" charset="77"/>
            </a:endParaRPr>
          </a:p>
          <a:p>
            <a:endParaRPr lang="es-MX" sz="1600" dirty="0">
              <a:latin typeface="Work Sans Light" pitchFamily="2" charset="77"/>
            </a:endParaRPr>
          </a:p>
          <a:p>
            <a:r>
              <a:rPr lang="es-MX" sz="1600" dirty="0">
                <a:latin typeface="Work Sans Light"/>
              </a:rPr>
              <a:t>La solución se propone el desarrollo de un Sistema de Información denominado YOUR BAR que sirva como herramienta software de apoyo al seguimiento del/los </a:t>
            </a:r>
            <a:r>
              <a:rPr lang="es-MX" sz="1600" dirty="0">
                <a:latin typeface="Work Sans Light"/>
                <a:ea typeface="+mn-lt"/>
                <a:cs typeface="+mn-lt"/>
              </a:rPr>
              <a:t>Compre de licores e insumos de registro en ventas y registros para la contabilidad.</a:t>
            </a:r>
            <a:endParaRPr lang="es-MX" sz="1400" dirty="0">
              <a:ea typeface="+mn-lt"/>
              <a:cs typeface="+mn-lt"/>
            </a:endParaRPr>
          </a:p>
          <a:p>
            <a:pPr marL="285750" indent="-285750">
              <a:buFont typeface="Arial" panose="020B0604020202020204" pitchFamily="34" charset="0"/>
              <a:buChar char="•"/>
            </a:pPr>
            <a:endParaRPr lang="es-MX" sz="1600" dirty="0">
              <a:latin typeface="Work Sans Light" pitchFamily="2" charset="77"/>
              <a:ea typeface="+mn-lt"/>
              <a:cs typeface="+mn-lt"/>
            </a:endParaRPr>
          </a:p>
          <a:p>
            <a:r>
              <a:rPr lang="es-MX" sz="1600" dirty="0">
                <a:latin typeface="Work Sans Light"/>
              </a:rPr>
              <a:t>La importancia del Sistema Permitirá la gestión de los [Administrador y auxiliar ] como usuarios de la Empresa BEL ANGE Bar y coctelería . En la gestión de datos   para los Perfiles Usuario que podrán realizar  acciones del Sistema en beneficios con las necesidades encontradas. En el registro de productos  los Perfiles Usuario administrador  podrán realizar acciones del Sistema en beneficios de la empresa y para mejorar su rotación de acuerdo con las necesidades encontradas. Finalmente, facilitará la gestión de reportes gráficos e impresos, necesarios para la toma de decisiones del personal administrativo de la Empresa BEL ANGE. </a:t>
            </a:r>
            <a:endParaRPr lang="es-MX" sz="1600" dirty="0">
              <a:latin typeface="Work Sans Light" pitchFamily="2" charset="77"/>
            </a:endParaRPr>
          </a:p>
          <a:p>
            <a:pPr marL="285750" indent="-285750">
              <a:buFont typeface="Arial" panose="020B0604020202020204" pitchFamily="34" charset="0"/>
              <a:buChar char="•"/>
            </a:pPr>
            <a:endParaRPr lang="es-MX" sz="1600" dirty="0">
              <a:latin typeface="Work Sans Light" pitchFamily="2" charset="77"/>
            </a:endParaRPr>
          </a:p>
          <a:p>
            <a:r>
              <a:rPr lang="es-MX" sz="1600" dirty="0">
                <a:latin typeface="Work Sans Light"/>
              </a:rPr>
              <a:t>El aporte al Sector el Sistema YOUR BAR servirá como aporte al sector compartir, como un punto de comercio que se desarrolla tecnológicamente disminuyendo el uso de papeles como hojas y billetes, impactando al medio ambiente y a la seguridad de la zona .</a:t>
            </a:r>
          </a:p>
          <a:p>
            <a:pPr marL="285750" indent="-285750">
              <a:buFont typeface="Arial" panose="020B0604020202020204" pitchFamily="34" charset="0"/>
              <a:buChar char="•"/>
            </a:pPr>
            <a:endParaRPr lang="es-MX" sz="1600" dirty="0">
              <a:latin typeface="Work Sans Light" pitchFamily="2" charset="77"/>
            </a:endParaRPr>
          </a:p>
          <a:p>
            <a:pPr marL="285750" indent="-285750">
              <a:buFont typeface="Arial" panose="020B0604020202020204" pitchFamily="34" charset="0"/>
              <a:buChar char="•"/>
            </a:pPr>
            <a:endParaRPr lang="es-MX" sz="1600" b="1" dirty="0">
              <a:latin typeface="Work Sans Light"/>
            </a:endParaRPr>
          </a:p>
          <a:p>
            <a:pPr marL="285750" indent="-285750">
              <a:buFont typeface="Arial" panose="020B0604020202020204" pitchFamily="34" charset="0"/>
              <a:buChar char="•"/>
            </a:pPr>
            <a:endParaRPr lang="es-MX" sz="1600" b="1" dirty="0">
              <a:latin typeface="Work Sans Light" pitchFamily="2" charset="77"/>
            </a:endParaRPr>
          </a:p>
        </p:txBody>
      </p:sp>
      <p:pic>
        <p:nvPicPr>
          <p:cNvPr id="7" name="Imagen 6">
            <a:extLst>
              <a:ext uri="{FF2B5EF4-FFF2-40B4-BE49-F238E27FC236}">
                <a16:creationId xmlns:a16="http://schemas.microsoft.com/office/drawing/2014/main" id="{89F0652D-CC0D-8AA2-FF09-31D35C22AF35}"/>
              </a:ext>
            </a:extLst>
          </p:cNvPr>
          <p:cNvPicPr>
            <a:picLocks noChangeAspect="1"/>
          </p:cNvPicPr>
          <p:nvPr/>
        </p:nvPicPr>
        <p:blipFill>
          <a:blip r:embed="rId2"/>
          <a:stretch>
            <a:fillRect/>
          </a:stretch>
        </p:blipFill>
        <p:spPr>
          <a:xfrm>
            <a:off x="8865551" y="466744"/>
            <a:ext cx="737593" cy="626796"/>
          </a:xfrm>
          <a:prstGeom prst="rect">
            <a:avLst/>
          </a:prstGeom>
        </p:spPr>
      </p:pic>
      <p:pic>
        <p:nvPicPr>
          <p:cNvPr id="8" name="Imagen 7">
            <a:extLst>
              <a:ext uri="{FF2B5EF4-FFF2-40B4-BE49-F238E27FC236}">
                <a16:creationId xmlns:a16="http://schemas.microsoft.com/office/drawing/2014/main" id="{6D02E88C-852C-5472-55CC-F28FFB2DDC88}"/>
              </a:ext>
            </a:extLst>
          </p:cNvPr>
          <p:cNvPicPr>
            <a:picLocks noChangeAspect="1"/>
          </p:cNvPicPr>
          <p:nvPr/>
        </p:nvPicPr>
        <p:blipFill>
          <a:blip r:embed="rId3"/>
          <a:stretch>
            <a:fillRect/>
          </a:stretch>
        </p:blipFill>
        <p:spPr>
          <a:xfrm>
            <a:off x="9603144" y="508463"/>
            <a:ext cx="1368692" cy="630066"/>
          </a:xfrm>
          <a:prstGeom prst="rect">
            <a:avLst/>
          </a:prstGeom>
        </p:spPr>
      </p:pic>
    </p:spTree>
    <p:extLst>
      <p:ext uri="{BB962C8B-B14F-4D97-AF65-F5344CB8AC3E}">
        <p14:creationId xmlns:p14="http://schemas.microsoft.com/office/powerpoint/2010/main" val="14012548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a:solidFill>
                  <a:schemeClr val="bg1"/>
                </a:solidFill>
                <a:latin typeface="Work Sans Medium" pitchFamily="2" charset="77"/>
              </a:rPr>
              <a:t>Alcance</a:t>
            </a:r>
          </a:p>
        </p:txBody>
      </p:sp>
      <p:sp>
        <p:nvSpPr>
          <p:cNvPr id="4" name="CuadroTexto 3">
            <a:extLst>
              <a:ext uri="{FF2B5EF4-FFF2-40B4-BE49-F238E27FC236}">
                <a16:creationId xmlns:a16="http://schemas.microsoft.com/office/drawing/2014/main" id="{B987FD05-8B8A-E978-366F-97DF799DBA37}"/>
              </a:ext>
            </a:extLst>
          </p:cNvPr>
          <p:cNvSpPr txBox="1">
            <a:spLocks/>
          </p:cNvSpPr>
          <p:nvPr/>
        </p:nvSpPr>
        <p:spPr>
          <a:xfrm>
            <a:off x="8694348" y="508463"/>
            <a:ext cx="1080000" cy="540000"/>
          </a:xfrm>
          <a:prstGeom prst="rect">
            <a:avLst/>
          </a:prstGeom>
          <a:noFill/>
          <a:ln>
            <a:solidFill>
              <a:schemeClr val="bg1"/>
            </a:solidFill>
          </a:ln>
        </p:spPr>
        <p:txBody>
          <a:bodyPr wrap="square" rtlCol="0" anchor="ctr" anchorCtr="0">
            <a:noAutofit/>
          </a:bodyPr>
          <a:lstStyle/>
          <a:p>
            <a:pPr algn="ctr"/>
            <a:endParaRPr lang="es-CO" sz="1600" b="1">
              <a:solidFill>
                <a:schemeClr val="bg1"/>
              </a:solidFill>
              <a:latin typeface="Work Sans Light" pitchFamily="2" charset="77"/>
            </a:endParaRPr>
          </a:p>
        </p:txBody>
      </p:sp>
      <p:sp>
        <p:nvSpPr>
          <p:cNvPr id="5" name="CuadroTexto 4">
            <a:extLst>
              <a:ext uri="{FF2B5EF4-FFF2-40B4-BE49-F238E27FC236}">
                <a16:creationId xmlns:a16="http://schemas.microsoft.com/office/drawing/2014/main" id="{EEC5FDC4-9A2A-F31D-6455-7D47B1B835F3}"/>
              </a:ext>
            </a:extLst>
          </p:cNvPr>
          <p:cNvSpPr txBox="1">
            <a:spLocks/>
          </p:cNvSpPr>
          <p:nvPr/>
        </p:nvSpPr>
        <p:spPr>
          <a:xfrm>
            <a:off x="9775121" y="510142"/>
            <a:ext cx="1080000" cy="540000"/>
          </a:xfrm>
          <a:prstGeom prst="rect">
            <a:avLst/>
          </a:prstGeom>
          <a:noFill/>
          <a:ln>
            <a:solidFill>
              <a:schemeClr val="bg1"/>
            </a:solidFill>
          </a:ln>
        </p:spPr>
        <p:txBody>
          <a:bodyPr wrap="square" rtlCol="0" anchor="ctr" anchorCtr="0">
            <a:noAutofit/>
          </a:bodyPr>
          <a:lstStyle/>
          <a:p>
            <a:pPr algn="ctr"/>
            <a:endParaRPr lang="es-ES" sz="1600" b="1">
              <a:solidFill>
                <a:schemeClr val="bg1"/>
              </a:solidFill>
              <a:latin typeface="Work Sans Light" pitchFamily="2" charset="77"/>
            </a:endParaRPr>
          </a:p>
        </p:txBody>
      </p:sp>
      <p:sp>
        <p:nvSpPr>
          <p:cNvPr id="6" name="CuadroTexto 5">
            <a:extLst>
              <a:ext uri="{FF2B5EF4-FFF2-40B4-BE49-F238E27FC236}">
                <a16:creationId xmlns:a16="http://schemas.microsoft.com/office/drawing/2014/main" id="{0CA39C3C-B25E-C804-C832-61458138A925}"/>
              </a:ext>
            </a:extLst>
          </p:cNvPr>
          <p:cNvSpPr txBox="1"/>
          <p:nvPr/>
        </p:nvSpPr>
        <p:spPr>
          <a:xfrm>
            <a:off x="372353" y="1667521"/>
            <a:ext cx="11447293" cy="5509200"/>
          </a:xfrm>
          <a:prstGeom prst="rect">
            <a:avLst/>
          </a:prstGeom>
          <a:noFill/>
        </p:spPr>
        <p:txBody>
          <a:bodyPr wrap="square" lIns="91440" tIns="45720" rIns="91440" bIns="45720" rtlCol="0" anchor="t">
            <a:spAutoFit/>
          </a:bodyPr>
          <a:lstStyle/>
          <a:p>
            <a:endParaRPr lang="es-MX" sz="1600" dirty="0">
              <a:latin typeface="Work Sans Light" pitchFamily="2" charset="77"/>
            </a:endParaRPr>
          </a:p>
          <a:p>
            <a:r>
              <a:rPr lang="es-MX" sz="1600" b="1" dirty="0">
                <a:latin typeface="Work Sans Light" pitchFamily="2" charset="77"/>
              </a:rPr>
              <a:t>Administrador:</a:t>
            </a:r>
            <a:br>
              <a:rPr lang="es-MX" sz="1600" dirty="0">
                <a:latin typeface="Work Sans Light" pitchFamily="2" charset="77"/>
              </a:rPr>
            </a:br>
            <a:r>
              <a:rPr lang="es-MX" sz="1600" dirty="0">
                <a:latin typeface="Work Sans Light" pitchFamily="2" charset="77"/>
              </a:rPr>
              <a:t>*Gestionar Usuarios(Registrar, Modificar y Eliminar)</a:t>
            </a:r>
            <a:br>
              <a:rPr lang="es-MX" sz="1600" dirty="0">
                <a:latin typeface="Work Sans Light" pitchFamily="2" charset="77"/>
              </a:rPr>
            </a:br>
            <a:r>
              <a:rPr lang="es-MX" sz="1600" dirty="0">
                <a:latin typeface="Work Sans Light" pitchFamily="2" charset="77"/>
              </a:rPr>
              <a:t>*Gestionar Productos(Registrar, Agregar ,Eliminar e  Inventario General)</a:t>
            </a:r>
            <a:br>
              <a:rPr lang="es-MX" sz="1600" dirty="0">
                <a:latin typeface="Work Sans Light" pitchFamily="2" charset="77"/>
              </a:rPr>
            </a:br>
            <a:r>
              <a:rPr lang="es-MX" sz="1600" dirty="0">
                <a:latin typeface="Work Sans Light" pitchFamily="2" charset="77"/>
              </a:rPr>
              <a:t>*Registrar Pedido e Historial de Registros</a:t>
            </a:r>
            <a:br>
              <a:rPr lang="es-MX" sz="1600" dirty="0">
                <a:latin typeface="Work Sans Light" pitchFamily="2" charset="77"/>
              </a:rPr>
            </a:br>
            <a:r>
              <a:rPr lang="es-MX" sz="1600" dirty="0">
                <a:latin typeface="Work Sans Light" pitchFamily="2" charset="77"/>
              </a:rPr>
              <a:t>*Generar Reporte</a:t>
            </a:r>
            <a:br>
              <a:rPr lang="es-MX" sz="1600" dirty="0">
                <a:latin typeface="Work Sans Light" pitchFamily="2" charset="77"/>
              </a:rPr>
            </a:br>
            <a:r>
              <a:rPr lang="es-MX" sz="1600" dirty="0">
                <a:latin typeface="Work Sans Light" pitchFamily="2" charset="77"/>
              </a:rPr>
              <a:t>*Solicitar Soporte</a:t>
            </a:r>
            <a:br>
              <a:rPr lang="es-MX" sz="1600" dirty="0">
                <a:latin typeface="Work Sans Light" pitchFamily="2" charset="77"/>
              </a:rPr>
            </a:br>
            <a:endParaRPr lang="es-MX" sz="1600" dirty="0">
              <a:latin typeface="Work Sans Light" pitchFamily="2" charset="77"/>
            </a:endParaRPr>
          </a:p>
          <a:p>
            <a:r>
              <a:rPr lang="es-MX" sz="1600" b="1" dirty="0">
                <a:latin typeface="Work Sans Light" pitchFamily="2" charset="77"/>
              </a:rPr>
              <a:t>Auxiliar:</a:t>
            </a:r>
          </a:p>
          <a:p>
            <a:r>
              <a:rPr lang="es-MX" sz="1600" dirty="0">
                <a:latin typeface="Work Sans Light" pitchFamily="2" charset="77"/>
              </a:rPr>
              <a:t>*Gestionar Productos(Registrar, Agregar ,Eliminar e  Inventario General)</a:t>
            </a:r>
            <a:br>
              <a:rPr lang="es-MX" sz="1600" dirty="0">
                <a:latin typeface="Work Sans Light" pitchFamily="2" charset="77"/>
              </a:rPr>
            </a:br>
            <a:r>
              <a:rPr lang="es-MX" sz="1600" dirty="0">
                <a:latin typeface="Work Sans Light" pitchFamily="2" charset="77"/>
              </a:rPr>
              <a:t>*Registrar Pedido e Historial de Registros</a:t>
            </a:r>
            <a:br>
              <a:rPr lang="es-MX" sz="1600" dirty="0">
                <a:latin typeface="Work Sans Light" pitchFamily="2" charset="77"/>
              </a:rPr>
            </a:br>
            <a:r>
              <a:rPr lang="es-MX" sz="1600" dirty="0">
                <a:latin typeface="Work Sans Light" pitchFamily="2" charset="77"/>
              </a:rPr>
              <a:t>*Solicitar Soporte</a:t>
            </a:r>
          </a:p>
          <a:p>
            <a:pPr marL="342900" indent="-342900">
              <a:buAutoNum type="arabicPeriod"/>
            </a:pPr>
            <a:endParaRPr lang="es-MX" sz="1600" dirty="0">
              <a:latin typeface="Work Sans Light" pitchFamily="2" charset="77"/>
            </a:endParaRPr>
          </a:p>
          <a:p>
            <a:r>
              <a:rPr lang="es-MX" sz="1600" dirty="0">
                <a:latin typeface="Work Sans Light" pitchFamily="2" charset="77"/>
              </a:rPr>
              <a:t>El sistema no permite lo siguiente a ninguno de los roles:</a:t>
            </a:r>
            <a:br>
              <a:rPr lang="es-MX" sz="1600" dirty="0">
                <a:latin typeface="Work Sans Light" pitchFamily="2" charset="77"/>
              </a:rPr>
            </a:br>
            <a:r>
              <a:rPr lang="es-MX" sz="1600" dirty="0">
                <a:latin typeface="Work Sans Light" pitchFamily="2" charset="77"/>
              </a:rPr>
              <a:t>*Modificar la </a:t>
            </a:r>
            <a:r>
              <a:rPr lang="es-MX" sz="1600">
                <a:latin typeface="Work Sans Light" pitchFamily="2" charset="77"/>
              </a:rPr>
              <a:t>interfaz y </a:t>
            </a:r>
            <a:r>
              <a:rPr lang="es-MX" sz="1600" dirty="0">
                <a:latin typeface="Work Sans Light" pitchFamily="2" charset="77"/>
              </a:rPr>
              <a:t>opciones de la plataforma</a:t>
            </a:r>
            <a:br>
              <a:rPr lang="es-MX" sz="1600" dirty="0">
                <a:latin typeface="Work Sans Light" pitchFamily="2" charset="77"/>
              </a:rPr>
            </a:br>
            <a:r>
              <a:rPr lang="es-MX" sz="1600" dirty="0">
                <a:latin typeface="Work Sans Light" pitchFamily="2" charset="77"/>
              </a:rPr>
              <a:t>*Crear usuario Administrador</a:t>
            </a:r>
            <a:br>
              <a:rPr lang="es-MX" sz="1600" dirty="0">
                <a:latin typeface="Work Sans Light" pitchFamily="2" charset="77"/>
              </a:rPr>
            </a:br>
            <a:r>
              <a:rPr lang="es-MX" sz="1600" dirty="0">
                <a:latin typeface="Work Sans Light" pitchFamily="2" charset="77"/>
              </a:rPr>
              <a:t>*Cambiar de orden las columnas </a:t>
            </a:r>
            <a:br>
              <a:rPr lang="es-MX" sz="1600">
                <a:latin typeface="Work Sans Light" pitchFamily="2" charset="77"/>
              </a:rPr>
            </a:br>
            <a:endParaRPr lang="es-MX" sz="1600" dirty="0">
              <a:latin typeface="Work Sans Light" pitchFamily="2" charset="77"/>
            </a:endParaRPr>
          </a:p>
          <a:p>
            <a:pPr marL="285750" indent="-285750">
              <a:buFont typeface="Arial" panose="020B0604020202020204" pitchFamily="34" charset="0"/>
              <a:buChar char="•"/>
            </a:pPr>
            <a:endParaRPr lang="es-MX" sz="1600" dirty="0">
              <a:latin typeface="Work Sans Light"/>
            </a:endParaRPr>
          </a:p>
          <a:p>
            <a:r>
              <a:rPr lang="es-MX" sz="1600" dirty="0">
                <a:latin typeface="Work Sans Light"/>
              </a:rPr>
              <a:t>Tecnologías: Descripción de tecnologías del proyecto (lector de código, visual estudio </a:t>
            </a:r>
            <a:r>
              <a:rPr lang="es-MX" sz="1600" dirty="0" err="1">
                <a:latin typeface="Work Sans Light"/>
              </a:rPr>
              <a:t>code</a:t>
            </a:r>
            <a:r>
              <a:rPr lang="es-MX" sz="1600" dirty="0">
                <a:latin typeface="Work Sans Light"/>
              </a:rPr>
              <a:t> , HTML – CSS – JAVA)</a:t>
            </a:r>
            <a:endParaRPr lang="es-MX" sz="1600" dirty="0">
              <a:latin typeface="Work Sans Light" pitchFamily="2" charset="77"/>
            </a:endParaRPr>
          </a:p>
          <a:p>
            <a:endParaRPr lang="es-MX" sz="1600" b="1" dirty="0">
              <a:latin typeface="Work Sans Light" pitchFamily="2" charset="77"/>
            </a:endParaRPr>
          </a:p>
          <a:p>
            <a:endParaRPr lang="es-MX" sz="1600" b="1" dirty="0">
              <a:latin typeface="Work Sans Light" pitchFamily="2" charset="77"/>
            </a:endParaRPr>
          </a:p>
        </p:txBody>
      </p:sp>
      <p:pic>
        <p:nvPicPr>
          <p:cNvPr id="3" name="Imagen 2">
            <a:extLst>
              <a:ext uri="{FF2B5EF4-FFF2-40B4-BE49-F238E27FC236}">
                <a16:creationId xmlns:a16="http://schemas.microsoft.com/office/drawing/2014/main" id="{FC5AA1D4-A530-1ACC-3E84-08C59E97D198}"/>
              </a:ext>
            </a:extLst>
          </p:cNvPr>
          <p:cNvPicPr>
            <a:picLocks noChangeAspect="1"/>
          </p:cNvPicPr>
          <p:nvPr/>
        </p:nvPicPr>
        <p:blipFill>
          <a:blip r:embed="rId2"/>
          <a:stretch>
            <a:fillRect/>
          </a:stretch>
        </p:blipFill>
        <p:spPr>
          <a:xfrm>
            <a:off x="8865551" y="466744"/>
            <a:ext cx="737593" cy="626796"/>
          </a:xfrm>
          <a:prstGeom prst="rect">
            <a:avLst/>
          </a:prstGeom>
        </p:spPr>
      </p:pic>
      <p:pic>
        <p:nvPicPr>
          <p:cNvPr id="8" name="Imagen 7">
            <a:extLst>
              <a:ext uri="{FF2B5EF4-FFF2-40B4-BE49-F238E27FC236}">
                <a16:creationId xmlns:a16="http://schemas.microsoft.com/office/drawing/2014/main" id="{1D5856E1-DD61-B8E0-E25B-238466B1990B}"/>
              </a:ext>
            </a:extLst>
          </p:cNvPr>
          <p:cNvPicPr>
            <a:picLocks noChangeAspect="1"/>
          </p:cNvPicPr>
          <p:nvPr/>
        </p:nvPicPr>
        <p:blipFill>
          <a:blip r:embed="rId3"/>
          <a:stretch>
            <a:fillRect/>
          </a:stretch>
        </p:blipFill>
        <p:spPr>
          <a:xfrm>
            <a:off x="9603144" y="508463"/>
            <a:ext cx="1368692" cy="630066"/>
          </a:xfrm>
          <a:prstGeom prst="rect">
            <a:avLst/>
          </a:prstGeom>
        </p:spPr>
      </p:pic>
    </p:spTree>
    <p:extLst>
      <p:ext uri="{BB962C8B-B14F-4D97-AF65-F5344CB8AC3E}">
        <p14:creationId xmlns:p14="http://schemas.microsoft.com/office/powerpoint/2010/main" val="38497939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normAutofit/>
          </a:bodyPr>
          <a:lstStyle/>
          <a:p>
            <a:r>
              <a:rPr lang="es-ES" sz="3200">
                <a:solidFill>
                  <a:schemeClr val="bg1"/>
                </a:solidFill>
                <a:latin typeface="Work Sans Medium" pitchFamily="2" charset="77"/>
              </a:rPr>
              <a:t>Entregables Proyecto Formativo</a:t>
            </a:r>
            <a:br>
              <a:rPr lang="es-ES" sz="3200">
                <a:solidFill>
                  <a:schemeClr val="bg1"/>
                </a:solidFill>
                <a:latin typeface="Work Sans Medium" pitchFamily="2" charset="77"/>
              </a:rPr>
            </a:br>
            <a:r>
              <a:rPr lang="es-ES" sz="3200">
                <a:solidFill>
                  <a:schemeClr val="bg1"/>
                </a:solidFill>
                <a:latin typeface="Work Sans Medium" pitchFamily="2" charset="77"/>
              </a:rPr>
              <a:t>por Trimestre</a:t>
            </a:r>
            <a:endParaRPr lang="es-CO" sz="3200">
              <a:solidFill>
                <a:schemeClr val="bg1"/>
              </a:solidFill>
              <a:latin typeface="Work Sans Medium" pitchFamily="2" charset="77"/>
            </a:endParaRPr>
          </a:p>
        </p:txBody>
      </p:sp>
      <p:sp>
        <p:nvSpPr>
          <p:cNvPr id="4" name="CuadroTexto 3">
            <a:extLst>
              <a:ext uri="{FF2B5EF4-FFF2-40B4-BE49-F238E27FC236}">
                <a16:creationId xmlns:a16="http://schemas.microsoft.com/office/drawing/2014/main" id="{B987FD05-8B8A-E978-366F-97DF799DBA37}"/>
              </a:ext>
            </a:extLst>
          </p:cNvPr>
          <p:cNvSpPr txBox="1">
            <a:spLocks/>
          </p:cNvSpPr>
          <p:nvPr/>
        </p:nvSpPr>
        <p:spPr>
          <a:xfrm>
            <a:off x="8694348" y="508463"/>
            <a:ext cx="1080000" cy="540000"/>
          </a:xfrm>
          <a:prstGeom prst="rect">
            <a:avLst/>
          </a:prstGeom>
          <a:noFill/>
          <a:ln>
            <a:solidFill>
              <a:schemeClr val="bg1"/>
            </a:solidFill>
          </a:ln>
        </p:spPr>
        <p:txBody>
          <a:bodyPr wrap="square" rtlCol="0" anchor="ctr" anchorCtr="0">
            <a:noAutofit/>
          </a:bodyPr>
          <a:lstStyle/>
          <a:p>
            <a:pPr algn="ctr"/>
            <a:endParaRPr lang="es-CO" sz="1600" b="1">
              <a:solidFill>
                <a:schemeClr val="bg1"/>
              </a:solidFill>
              <a:latin typeface="Work Sans Light" pitchFamily="2" charset="77"/>
            </a:endParaRPr>
          </a:p>
        </p:txBody>
      </p:sp>
      <p:sp>
        <p:nvSpPr>
          <p:cNvPr id="5" name="CuadroTexto 4">
            <a:extLst>
              <a:ext uri="{FF2B5EF4-FFF2-40B4-BE49-F238E27FC236}">
                <a16:creationId xmlns:a16="http://schemas.microsoft.com/office/drawing/2014/main" id="{EEC5FDC4-9A2A-F31D-6455-7D47B1B835F3}"/>
              </a:ext>
            </a:extLst>
          </p:cNvPr>
          <p:cNvSpPr txBox="1">
            <a:spLocks/>
          </p:cNvSpPr>
          <p:nvPr/>
        </p:nvSpPr>
        <p:spPr>
          <a:xfrm>
            <a:off x="9775121" y="510142"/>
            <a:ext cx="1080000" cy="540000"/>
          </a:xfrm>
          <a:prstGeom prst="rect">
            <a:avLst/>
          </a:prstGeom>
          <a:noFill/>
          <a:ln>
            <a:solidFill>
              <a:schemeClr val="bg1"/>
            </a:solidFill>
          </a:ln>
        </p:spPr>
        <p:txBody>
          <a:bodyPr wrap="square" rtlCol="0" anchor="ctr" anchorCtr="0">
            <a:noAutofit/>
          </a:bodyPr>
          <a:lstStyle/>
          <a:p>
            <a:pPr algn="ctr"/>
            <a:endParaRPr lang="es-ES" sz="1600" b="1">
              <a:solidFill>
                <a:schemeClr val="bg1"/>
              </a:solidFill>
              <a:latin typeface="Work Sans Light" pitchFamily="2" charset="77"/>
            </a:endParaRPr>
          </a:p>
        </p:txBody>
      </p:sp>
      <p:sp>
        <p:nvSpPr>
          <p:cNvPr id="7" name="CuadroTexto 6">
            <a:extLst>
              <a:ext uri="{FF2B5EF4-FFF2-40B4-BE49-F238E27FC236}">
                <a16:creationId xmlns:a16="http://schemas.microsoft.com/office/drawing/2014/main" id="{61E176E7-6E48-7043-4A78-359C9D31D057}"/>
              </a:ext>
            </a:extLst>
          </p:cNvPr>
          <p:cNvSpPr txBox="1"/>
          <p:nvPr/>
        </p:nvSpPr>
        <p:spPr>
          <a:xfrm>
            <a:off x="1366063" y="1881018"/>
            <a:ext cx="3854368" cy="2246769"/>
          </a:xfrm>
          <a:prstGeom prst="rect">
            <a:avLst/>
          </a:prstGeom>
          <a:noFill/>
        </p:spPr>
        <p:txBody>
          <a:bodyPr wrap="square" rtlCol="0">
            <a:spAutoFit/>
          </a:bodyPr>
          <a:lstStyle/>
          <a:p>
            <a:pPr marL="171450" indent="-171450">
              <a:buFont typeface="Arial" panose="020B0604020202020204" pitchFamily="34" charset="0"/>
              <a:buChar char="•"/>
            </a:pPr>
            <a:r>
              <a:rPr lang="es-ES" sz="1400">
                <a:latin typeface="Work Sans Light" pitchFamily="2" charset="77"/>
              </a:rPr>
              <a:t>Plan de Proyecto</a:t>
            </a:r>
          </a:p>
          <a:p>
            <a:pPr marL="171450" indent="-171450">
              <a:buFont typeface="Arial" panose="020B0604020202020204" pitchFamily="34" charset="0"/>
              <a:buChar char="•"/>
            </a:pPr>
            <a:r>
              <a:rPr lang="es-ES" sz="1400">
                <a:latin typeface="Work Sans Light" pitchFamily="2" charset="77"/>
              </a:rPr>
              <a:t>Levantamiento de Información</a:t>
            </a:r>
          </a:p>
          <a:p>
            <a:pPr marL="171450" indent="-171450">
              <a:buFont typeface="Arial" panose="020B0604020202020204" pitchFamily="34" charset="0"/>
              <a:buChar char="•"/>
            </a:pPr>
            <a:r>
              <a:rPr lang="es-ES" sz="1400">
                <a:latin typeface="Work Sans Light" pitchFamily="2" charset="77"/>
              </a:rPr>
              <a:t>Diagrama de Procesos</a:t>
            </a:r>
          </a:p>
          <a:p>
            <a:pPr marL="171450" indent="-171450">
              <a:buFont typeface="Arial" panose="020B0604020202020204" pitchFamily="34" charset="0"/>
              <a:buChar char="•"/>
            </a:pPr>
            <a:r>
              <a:rPr lang="es-ES" sz="1400">
                <a:latin typeface="Work Sans Light" pitchFamily="2" charset="77"/>
              </a:rPr>
              <a:t>IEEE-830 o Historias de Usuario</a:t>
            </a:r>
          </a:p>
          <a:p>
            <a:pPr marL="171450" indent="-171450">
              <a:buFont typeface="Arial" panose="020B0604020202020204" pitchFamily="34" charset="0"/>
              <a:buChar char="•"/>
            </a:pPr>
            <a:r>
              <a:rPr lang="es-ES" sz="1400">
                <a:latin typeface="Work Sans Light" pitchFamily="2" charset="77"/>
              </a:rPr>
              <a:t>Diagrama Casos de Uso</a:t>
            </a:r>
          </a:p>
          <a:p>
            <a:pPr marL="171450" indent="-171450">
              <a:buFont typeface="Arial" panose="020B0604020202020204" pitchFamily="34" charset="0"/>
              <a:buChar char="•"/>
            </a:pPr>
            <a:r>
              <a:rPr lang="es-ES" sz="1400">
                <a:latin typeface="Work Sans Light" pitchFamily="2" charset="77"/>
              </a:rPr>
              <a:t>Casos de Uso Extendido</a:t>
            </a:r>
          </a:p>
          <a:p>
            <a:pPr marL="171450" indent="-171450">
              <a:buFont typeface="Arial" panose="020B0604020202020204" pitchFamily="34" charset="0"/>
              <a:buChar char="•"/>
            </a:pPr>
            <a:r>
              <a:rPr lang="es-ES" sz="1400">
                <a:latin typeface="Work Sans Light" pitchFamily="2" charset="77"/>
              </a:rPr>
              <a:t>Diagrama de Clases</a:t>
            </a:r>
          </a:p>
          <a:p>
            <a:pPr marL="171450" indent="-171450">
              <a:buFont typeface="Arial" panose="020B0604020202020204" pitchFamily="34" charset="0"/>
              <a:buChar char="•"/>
            </a:pPr>
            <a:r>
              <a:rPr lang="es-ES" sz="1400">
                <a:latin typeface="Work Sans Light" pitchFamily="2" charset="77"/>
              </a:rPr>
              <a:t>Prototipo No Funcional</a:t>
            </a:r>
          </a:p>
          <a:p>
            <a:pPr marL="171450" indent="-171450">
              <a:buFont typeface="Arial" panose="020B0604020202020204" pitchFamily="34" charset="0"/>
              <a:buChar char="•"/>
            </a:pPr>
            <a:r>
              <a:rPr lang="es-ES" sz="1400">
                <a:latin typeface="Work Sans Light" pitchFamily="2" charset="77"/>
              </a:rPr>
              <a:t>Patrón de Diseño</a:t>
            </a:r>
          </a:p>
          <a:p>
            <a:pPr marL="171450" indent="-171450">
              <a:buFont typeface="Arial" panose="020B0604020202020204" pitchFamily="34" charset="0"/>
              <a:buChar char="•"/>
            </a:pPr>
            <a:r>
              <a:rPr lang="es-ES" sz="1400">
                <a:latin typeface="Work Sans Light" pitchFamily="2" charset="77"/>
              </a:rPr>
              <a:t>Entregables</a:t>
            </a:r>
            <a:endParaRPr lang="es-CO" sz="1400">
              <a:latin typeface="Work Sans Light" pitchFamily="2" charset="77"/>
            </a:endParaRPr>
          </a:p>
        </p:txBody>
      </p:sp>
      <p:grpSp>
        <p:nvGrpSpPr>
          <p:cNvPr id="12" name="Grupo 11">
            <a:extLst>
              <a:ext uri="{FF2B5EF4-FFF2-40B4-BE49-F238E27FC236}">
                <a16:creationId xmlns:a16="http://schemas.microsoft.com/office/drawing/2014/main" id="{1CFE1397-E268-A3A6-3EA4-AB17D743D504}"/>
              </a:ext>
            </a:extLst>
          </p:cNvPr>
          <p:cNvGrpSpPr/>
          <p:nvPr/>
        </p:nvGrpSpPr>
        <p:grpSpPr>
          <a:xfrm>
            <a:off x="1111717" y="1494678"/>
            <a:ext cx="3239167" cy="347863"/>
            <a:chOff x="668953" y="1494678"/>
            <a:chExt cx="3239167" cy="347863"/>
          </a:xfrm>
        </p:grpSpPr>
        <p:sp>
          <p:nvSpPr>
            <p:cNvPr id="3" name="Rectángulo 2">
              <a:extLst>
                <a:ext uri="{FF2B5EF4-FFF2-40B4-BE49-F238E27FC236}">
                  <a16:creationId xmlns:a16="http://schemas.microsoft.com/office/drawing/2014/main" id="{5F88D1D8-4E77-172A-4075-4BC0AE7244E2}"/>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Título 1">
              <a:extLst>
                <a:ext uri="{FF2B5EF4-FFF2-40B4-BE49-F238E27FC236}">
                  <a16:creationId xmlns:a16="http://schemas.microsoft.com/office/drawing/2014/main" id="{16C39CA5-CC93-B536-2382-65125837F350}"/>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a:solidFill>
                    <a:srgbClr val="38AA00"/>
                  </a:solidFill>
                  <a:latin typeface="Work Sans Light" pitchFamily="2" charset="77"/>
                </a:rPr>
                <a:t>Primer Trimestre</a:t>
              </a:r>
            </a:p>
          </p:txBody>
        </p:sp>
      </p:grpSp>
      <p:sp>
        <p:nvSpPr>
          <p:cNvPr id="13" name="CuadroTexto 12">
            <a:extLst>
              <a:ext uri="{FF2B5EF4-FFF2-40B4-BE49-F238E27FC236}">
                <a16:creationId xmlns:a16="http://schemas.microsoft.com/office/drawing/2014/main" id="{DA55306B-6A90-067D-7E3E-9A883AF81519}"/>
              </a:ext>
            </a:extLst>
          </p:cNvPr>
          <p:cNvSpPr txBox="1"/>
          <p:nvPr/>
        </p:nvSpPr>
        <p:spPr>
          <a:xfrm>
            <a:off x="1366063" y="4602498"/>
            <a:ext cx="3854368" cy="2031325"/>
          </a:xfrm>
          <a:prstGeom prst="rect">
            <a:avLst/>
          </a:prstGeom>
          <a:noFill/>
        </p:spPr>
        <p:txBody>
          <a:bodyPr wrap="square" rtlCol="0">
            <a:spAutoFit/>
          </a:bodyPr>
          <a:lstStyle/>
          <a:p>
            <a:pPr marL="285750" indent="-285750">
              <a:buFont typeface="Arial" panose="020B0604020202020204" pitchFamily="34" charset="0"/>
              <a:buChar char="•"/>
            </a:pPr>
            <a:r>
              <a:rPr lang="es-MX" sz="1400" dirty="0">
                <a:latin typeface="Work Sans Light" pitchFamily="2" charset="77"/>
              </a:rPr>
              <a:t>Modelo Entidad Relación</a:t>
            </a:r>
          </a:p>
          <a:p>
            <a:pPr marL="285750" indent="-285750">
              <a:buFont typeface="Arial" panose="020B0604020202020204" pitchFamily="34" charset="0"/>
              <a:buChar char="•"/>
            </a:pPr>
            <a:r>
              <a:rPr lang="es-MX" sz="1400" dirty="0">
                <a:latin typeface="Work Sans Light" pitchFamily="2" charset="77"/>
              </a:rPr>
              <a:t>Modelo Relacional</a:t>
            </a:r>
          </a:p>
          <a:p>
            <a:pPr marL="285750" indent="-285750">
              <a:buFont typeface="Arial" panose="020B0604020202020204" pitchFamily="34" charset="0"/>
              <a:buChar char="•"/>
            </a:pPr>
            <a:r>
              <a:rPr lang="es-MX" sz="1400" dirty="0">
                <a:latin typeface="Work Sans Light" pitchFamily="2" charset="77"/>
              </a:rPr>
              <a:t>Diccionario de Datos</a:t>
            </a:r>
          </a:p>
          <a:p>
            <a:pPr marL="285750" indent="-285750">
              <a:buFont typeface="Arial" panose="020B0604020202020204" pitchFamily="34" charset="0"/>
              <a:buChar char="•"/>
            </a:pPr>
            <a:r>
              <a:rPr lang="es-MX" sz="1400" dirty="0">
                <a:latin typeface="Work Sans Light" pitchFamily="2" charset="77"/>
              </a:rPr>
              <a:t>Script de la BBDD</a:t>
            </a:r>
          </a:p>
          <a:p>
            <a:pPr marL="285750" indent="-285750">
              <a:buFont typeface="Arial" panose="020B0604020202020204" pitchFamily="34" charset="0"/>
              <a:buChar char="•"/>
            </a:pPr>
            <a:r>
              <a:rPr lang="es-MX" sz="1400" dirty="0">
                <a:latin typeface="Work Sans Light" pitchFamily="2" charset="77"/>
              </a:rPr>
              <a:t>Sentencias DDL</a:t>
            </a:r>
          </a:p>
          <a:p>
            <a:pPr marL="285750" indent="-285750">
              <a:buFont typeface="Arial" panose="020B0604020202020204" pitchFamily="34" charset="0"/>
              <a:buChar char="•"/>
            </a:pPr>
            <a:r>
              <a:rPr lang="es-MX" sz="1400" dirty="0">
                <a:latin typeface="Work Sans Light" pitchFamily="2" charset="77"/>
              </a:rPr>
              <a:t>Consultas DML</a:t>
            </a:r>
          </a:p>
          <a:p>
            <a:pPr marL="285750" indent="-285750">
              <a:buFont typeface="Arial" panose="020B0604020202020204" pitchFamily="34" charset="0"/>
              <a:buChar char="•"/>
            </a:pPr>
            <a:r>
              <a:rPr lang="es-MX" sz="1400" dirty="0">
                <a:latin typeface="Work Sans Light" pitchFamily="2" charset="77"/>
              </a:rPr>
              <a:t>Automatización de la BBDD</a:t>
            </a:r>
          </a:p>
          <a:p>
            <a:pPr marL="285750" indent="-285750">
              <a:buFont typeface="Arial" panose="020B0604020202020204" pitchFamily="34" charset="0"/>
              <a:buChar char="•"/>
            </a:pPr>
            <a:r>
              <a:rPr lang="es-MX" sz="1400" dirty="0">
                <a:latin typeface="Work Sans Light" pitchFamily="2" charset="77"/>
              </a:rPr>
              <a:t>Sistema de Información Web - Local</a:t>
            </a:r>
          </a:p>
          <a:p>
            <a:pPr marL="285750" indent="-285750">
              <a:buFont typeface="Arial" panose="020B0604020202020204" pitchFamily="34" charset="0"/>
              <a:buChar char="•"/>
            </a:pPr>
            <a:r>
              <a:rPr lang="es-MX" sz="1400" dirty="0">
                <a:latin typeface="Work Sans Light" pitchFamily="2" charset="77"/>
              </a:rPr>
              <a:t>Entregables</a:t>
            </a:r>
          </a:p>
        </p:txBody>
      </p:sp>
      <p:grpSp>
        <p:nvGrpSpPr>
          <p:cNvPr id="14" name="Grupo 13">
            <a:extLst>
              <a:ext uri="{FF2B5EF4-FFF2-40B4-BE49-F238E27FC236}">
                <a16:creationId xmlns:a16="http://schemas.microsoft.com/office/drawing/2014/main" id="{4BDEE201-EAE8-3EF0-7D52-A839443BF995}"/>
              </a:ext>
            </a:extLst>
          </p:cNvPr>
          <p:cNvGrpSpPr/>
          <p:nvPr/>
        </p:nvGrpSpPr>
        <p:grpSpPr>
          <a:xfrm>
            <a:off x="1060822" y="4230357"/>
            <a:ext cx="3239167" cy="347863"/>
            <a:chOff x="668953" y="1494678"/>
            <a:chExt cx="3239167" cy="347863"/>
          </a:xfrm>
        </p:grpSpPr>
        <p:sp>
          <p:nvSpPr>
            <p:cNvPr id="15" name="Rectángulo 14">
              <a:extLst>
                <a:ext uri="{FF2B5EF4-FFF2-40B4-BE49-F238E27FC236}">
                  <a16:creationId xmlns:a16="http://schemas.microsoft.com/office/drawing/2014/main" id="{60E7E3DC-F54F-16EE-6193-F3B84790E597}"/>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6" name="Título 1">
              <a:extLst>
                <a:ext uri="{FF2B5EF4-FFF2-40B4-BE49-F238E27FC236}">
                  <a16:creationId xmlns:a16="http://schemas.microsoft.com/office/drawing/2014/main" id="{E680F7F2-FBF8-50E2-5177-540E4EFE02CB}"/>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a:solidFill>
                    <a:srgbClr val="38AA00"/>
                  </a:solidFill>
                  <a:latin typeface="Work Sans Light" pitchFamily="2" charset="77"/>
                </a:rPr>
                <a:t>Segundo Trimestre</a:t>
              </a:r>
            </a:p>
          </p:txBody>
        </p:sp>
      </p:grpSp>
      <p:grpSp>
        <p:nvGrpSpPr>
          <p:cNvPr id="9" name="Grupo 8">
            <a:extLst>
              <a:ext uri="{FF2B5EF4-FFF2-40B4-BE49-F238E27FC236}">
                <a16:creationId xmlns:a16="http://schemas.microsoft.com/office/drawing/2014/main" id="{A3825B01-EA75-13DA-930E-0E7065456FC4}"/>
              </a:ext>
            </a:extLst>
          </p:cNvPr>
          <p:cNvGrpSpPr/>
          <p:nvPr/>
        </p:nvGrpSpPr>
        <p:grpSpPr>
          <a:xfrm>
            <a:off x="4902545" y="2435610"/>
            <a:ext cx="3239167" cy="347863"/>
            <a:chOff x="668953" y="1494678"/>
            <a:chExt cx="3239167" cy="347863"/>
          </a:xfrm>
        </p:grpSpPr>
        <p:sp>
          <p:nvSpPr>
            <p:cNvPr id="10" name="Rectángulo 9">
              <a:extLst>
                <a:ext uri="{FF2B5EF4-FFF2-40B4-BE49-F238E27FC236}">
                  <a16:creationId xmlns:a16="http://schemas.microsoft.com/office/drawing/2014/main" id="{1F95563B-F1FA-3F38-9469-C187B76F2652}"/>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1" name="Título 1">
              <a:extLst>
                <a:ext uri="{FF2B5EF4-FFF2-40B4-BE49-F238E27FC236}">
                  <a16:creationId xmlns:a16="http://schemas.microsoft.com/office/drawing/2014/main" id="{5D4107EC-62A9-0CBC-9BAA-31894991FBDA}"/>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a:solidFill>
                    <a:srgbClr val="38AA00"/>
                  </a:solidFill>
                  <a:latin typeface="Work Sans Light" pitchFamily="2" charset="77"/>
                </a:rPr>
                <a:t>Tercer Trimestre</a:t>
              </a:r>
            </a:p>
          </p:txBody>
        </p:sp>
      </p:grpSp>
      <p:sp>
        <p:nvSpPr>
          <p:cNvPr id="17" name="CuadroTexto 16">
            <a:extLst>
              <a:ext uri="{FF2B5EF4-FFF2-40B4-BE49-F238E27FC236}">
                <a16:creationId xmlns:a16="http://schemas.microsoft.com/office/drawing/2014/main" id="{9BECBF41-5245-C57F-50B5-C5EEB7FC3623}"/>
              </a:ext>
            </a:extLst>
          </p:cNvPr>
          <p:cNvSpPr txBox="1"/>
          <p:nvPr/>
        </p:nvSpPr>
        <p:spPr>
          <a:xfrm>
            <a:off x="5138058" y="2876541"/>
            <a:ext cx="3854368" cy="738664"/>
          </a:xfrm>
          <a:prstGeom prst="rect">
            <a:avLst/>
          </a:prstGeom>
          <a:noFill/>
        </p:spPr>
        <p:txBody>
          <a:bodyPr wrap="square" rtlCol="0">
            <a:spAutoFit/>
          </a:bodyPr>
          <a:lstStyle/>
          <a:p>
            <a:pPr marL="171450" indent="-171450">
              <a:buFont typeface="Arial" panose="020B0604020202020204" pitchFamily="34" charset="0"/>
              <a:buChar char="•"/>
            </a:pPr>
            <a:r>
              <a:rPr lang="es-MX" sz="1400">
                <a:latin typeface="Work Sans Light" pitchFamily="2" charset="77"/>
              </a:rPr>
              <a:t>Planeación de Pruebas</a:t>
            </a:r>
          </a:p>
          <a:p>
            <a:pPr marL="171450" indent="-171450">
              <a:buFont typeface="Arial" panose="020B0604020202020204" pitchFamily="34" charset="0"/>
              <a:buChar char="•"/>
            </a:pPr>
            <a:r>
              <a:rPr lang="es-MX" sz="1400">
                <a:latin typeface="Work Sans Light" pitchFamily="2" charset="77"/>
              </a:rPr>
              <a:t>Ejecución de Pruebas</a:t>
            </a:r>
          </a:p>
          <a:p>
            <a:pPr marL="171450" indent="-171450">
              <a:buFont typeface="Arial" panose="020B0604020202020204" pitchFamily="34" charset="0"/>
              <a:buChar char="•"/>
            </a:pPr>
            <a:r>
              <a:rPr lang="es-MX" sz="1400">
                <a:latin typeface="Work Sans Light" pitchFamily="2" charset="77"/>
              </a:rPr>
              <a:t>Entregables</a:t>
            </a:r>
            <a:endParaRPr lang="es-CO" sz="1400">
              <a:latin typeface="Work Sans Light" pitchFamily="2" charset="77"/>
            </a:endParaRPr>
          </a:p>
        </p:txBody>
      </p:sp>
      <p:grpSp>
        <p:nvGrpSpPr>
          <p:cNvPr id="18" name="Grupo 17">
            <a:extLst>
              <a:ext uri="{FF2B5EF4-FFF2-40B4-BE49-F238E27FC236}">
                <a16:creationId xmlns:a16="http://schemas.microsoft.com/office/drawing/2014/main" id="{FCE1BD1E-1D51-E6AF-F105-4076FC2D57D5}"/>
              </a:ext>
            </a:extLst>
          </p:cNvPr>
          <p:cNvGrpSpPr/>
          <p:nvPr/>
        </p:nvGrpSpPr>
        <p:grpSpPr>
          <a:xfrm>
            <a:off x="4909555" y="3942739"/>
            <a:ext cx="3239167" cy="347863"/>
            <a:chOff x="668953" y="1494678"/>
            <a:chExt cx="3239167" cy="347863"/>
          </a:xfrm>
        </p:grpSpPr>
        <p:sp>
          <p:nvSpPr>
            <p:cNvPr id="19" name="Rectángulo 18">
              <a:extLst>
                <a:ext uri="{FF2B5EF4-FFF2-40B4-BE49-F238E27FC236}">
                  <a16:creationId xmlns:a16="http://schemas.microsoft.com/office/drawing/2014/main" id="{D3E0EBBB-9147-55CA-2418-498278054CFC}"/>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0" name="Título 1">
              <a:extLst>
                <a:ext uri="{FF2B5EF4-FFF2-40B4-BE49-F238E27FC236}">
                  <a16:creationId xmlns:a16="http://schemas.microsoft.com/office/drawing/2014/main" id="{D72BC5B6-99EB-82E2-EF05-9C929BA4026B}"/>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a:solidFill>
                    <a:srgbClr val="38AA00"/>
                  </a:solidFill>
                  <a:latin typeface="Work Sans Light" pitchFamily="2" charset="77"/>
                </a:rPr>
                <a:t>Cuarto Trimestre</a:t>
              </a:r>
            </a:p>
          </p:txBody>
        </p:sp>
      </p:grpSp>
      <p:sp>
        <p:nvSpPr>
          <p:cNvPr id="21" name="CuadroTexto 20">
            <a:extLst>
              <a:ext uri="{FF2B5EF4-FFF2-40B4-BE49-F238E27FC236}">
                <a16:creationId xmlns:a16="http://schemas.microsoft.com/office/drawing/2014/main" id="{FB827742-8BEF-4F91-027F-86DDB60084FD}"/>
              </a:ext>
            </a:extLst>
          </p:cNvPr>
          <p:cNvSpPr txBox="1"/>
          <p:nvPr/>
        </p:nvSpPr>
        <p:spPr>
          <a:xfrm>
            <a:off x="5138058" y="4440259"/>
            <a:ext cx="3854368" cy="1169551"/>
          </a:xfrm>
          <a:prstGeom prst="rect">
            <a:avLst/>
          </a:prstGeom>
          <a:noFill/>
        </p:spPr>
        <p:txBody>
          <a:bodyPr wrap="square" rtlCol="0">
            <a:spAutoFit/>
          </a:bodyPr>
          <a:lstStyle/>
          <a:p>
            <a:pPr marL="171450" indent="-171450">
              <a:buFont typeface="Arial" panose="020B0604020202020204" pitchFamily="34" charset="0"/>
              <a:buChar char="•"/>
            </a:pPr>
            <a:r>
              <a:rPr lang="es-MX" sz="1400">
                <a:latin typeface="Work Sans Light" pitchFamily="2" charset="77"/>
              </a:rPr>
              <a:t>Manual de Instalación </a:t>
            </a:r>
          </a:p>
          <a:p>
            <a:pPr marL="171450" indent="-171450">
              <a:buFont typeface="Arial" panose="020B0604020202020204" pitchFamily="34" charset="0"/>
              <a:buChar char="•"/>
            </a:pPr>
            <a:r>
              <a:rPr lang="es-MX" sz="1400">
                <a:latin typeface="Work Sans Light" pitchFamily="2" charset="77"/>
              </a:rPr>
              <a:t>Configuración del Servidor de Aplicaciones</a:t>
            </a:r>
          </a:p>
          <a:p>
            <a:pPr marL="171450" indent="-171450">
              <a:buFont typeface="Arial" panose="020B0604020202020204" pitchFamily="34" charset="0"/>
              <a:buChar char="•"/>
            </a:pPr>
            <a:r>
              <a:rPr lang="es-MX" sz="1400">
                <a:latin typeface="Work Sans Light" pitchFamily="2" charset="77"/>
              </a:rPr>
              <a:t>Configuración del Servidor de BBDD</a:t>
            </a:r>
          </a:p>
          <a:p>
            <a:pPr marL="171450" indent="-171450">
              <a:buFont typeface="Arial" panose="020B0604020202020204" pitchFamily="34" charset="0"/>
              <a:buChar char="•"/>
            </a:pPr>
            <a:r>
              <a:rPr lang="es-MX" sz="1400">
                <a:latin typeface="Work Sans Light" pitchFamily="2" charset="77"/>
              </a:rPr>
              <a:t>Entregables</a:t>
            </a:r>
            <a:endParaRPr lang="es-CO" sz="1400">
              <a:latin typeface="Work Sans Light" pitchFamily="2" charset="77"/>
            </a:endParaRPr>
          </a:p>
        </p:txBody>
      </p:sp>
      <p:grpSp>
        <p:nvGrpSpPr>
          <p:cNvPr id="22" name="Grupo 21">
            <a:extLst>
              <a:ext uri="{FF2B5EF4-FFF2-40B4-BE49-F238E27FC236}">
                <a16:creationId xmlns:a16="http://schemas.microsoft.com/office/drawing/2014/main" id="{648580DD-9095-EA4C-4032-6CDC04F6E419}"/>
              </a:ext>
            </a:extLst>
          </p:cNvPr>
          <p:cNvGrpSpPr/>
          <p:nvPr/>
        </p:nvGrpSpPr>
        <p:grpSpPr>
          <a:xfrm>
            <a:off x="8350341" y="3163479"/>
            <a:ext cx="3239167" cy="347863"/>
            <a:chOff x="668953" y="1494678"/>
            <a:chExt cx="3239167" cy="347863"/>
          </a:xfrm>
        </p:grpSpPr>
        <p:sp>
          <p:nvSpPr>
            <p:cNvPr id="23" name="Rectángulo 22">
              <a:extLst>
                <a:ext uri="{FF2B5EF4-FFF2-40B4-BE49-F238E27FC236}">
                  <a16:creationId xmlns:a16="http://schemas.microsoft.com/office/drawing/2014/main" id="{13A95A63-0013-4AF3-D361-E97A2D8BAA5A}"/>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4" name="Título 1">
              <a:extLst>
                <a:ext uri="{FF2B5EF4-FFF2-40B4-BE49-F238E27FC236}">
                  <a16:creationId xmlns:a16="http://schemas.microsoft.com/office/drawing/2014/main" id="{AF8ED4B5-B0F0-DA61-CE59-7D3164807EBC}"/>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a:solidFill>
                    <a:srgbClr val="38AA00"/>
                  </a:solidFill>
                  <a:latin typeface="Work Sans Light" pitchFamily="2" charset="77"/>
                </a:rPr>
                <a:t>Cuarto Trimestre</a:t>
              </a:r>
            </a:p>
          </p:txBody>
        </p:sp>
      </p:grpSp>
      <p:sp>
        <p:nvSpPr>
          <p:cNvPr id="25" name="CuadroTexto 24">
            <a:extLst>
              <a:ext uri="{FF2B5EF4-FFF2-40B4-BE49-F238E27FC236}">
                <a16:creationId xmlns:a16="http://schemas.microsoft.com/office/drawing/2014/main" id="{ECCF2336-24C1-7B7D-C6B6-ECB6A1DAFDEA}"/>
              </a:ext>
            </a:extLst>
          </p:cNvPr>
          <p:cNvSpPr txBox="1"/>
          <p:nvPr/>
        </p:nvSpPr>
        <p:spPr>
          <a:xfrm>
            <a:off x="8578844" y="3660999"/>
            <a:ext cx="2750090" cy="954107"/>
          </a:xfrm>
          <a:prstGeom prst="rect">
            <a:avLst/>
          </a:prstGeom>
          <a:noFill/>
        </p:spPr>
        <p:txBody>
          <a:bodyPr wrap="square" rtlCol="0">
            <a:spAutoFit/>
          </a:bodyPr>
          <a:lstStyle/>
          <a:p>
            <a:pPr marL="171450" indent="-171450">
              <a:buFont typeface="Arial" panose="020B0604020202020204" pitchFamily="34" charset="0"/>
              <a:buChar char="•"/>
            </a:pPr>
            <a:r>
              <a:rPr lang="es-MX" sz="1400">
                <a:latin typeface="Work Sans Light" pitchFamily="2" charset="77"/>
              </a:rPr>
              <a:t>Manual de Usuario</a:t>
            </a:r>
          </a:p>
          <a:p>
            <a:pPr marL="171450" indent="-171450">
              <a:buFont typeface="Arial" panose="020B0604020202020204" pitchFamily="34" charset="0"/>
              <a:buChar char="•"/>
            </a:pPr>
            <a:r>
              <a:rPr lang="es-MX" sz="1400">
                <a:latin typeface="Work Sans Light" pitchFamily="2" charset="77"/>
              </a:rPr>
              <a:t>Sistema de Información Web – Remoto</a:t>
            </a:r>
          </a:p>
          <a:p>
            <a:pPr marL="171450" indent="-171450">
              <a:buFont typeface="Arial" panose="020B0604020202020204" pitchFamily="34" charset="0"/>
              <a:buChar char="•"/>
            </a:pPr>
            <a:r>
              <a:rPr lang="es-MX" sz="1400">
                <a:latin typeface="Work Sans Light" pitchFamily="2" charset="77"/>
              </a:rPr>
              <a:t>Entregables</a:t>
            </a:r>
            <a:endParaRPr lang="es-CO" sz="1400">
              <a:latin typeface="Work Sans Light" pitchFamily="2" charset="77"/>
            </a:endParaRPr>
          </a:p>
        </p:txBody>
      </p:sp>
      <p:pic>
        <p:nvPicPr>
          <p:cNvPr id="6" name="Imagen 5">
            <a:extLst>
              <a:ext uri="{FF2B5EF4-FFF2-40B4-BE49-F238E27FC236}">
                <a16:creationId xmlns:a16="http://schemas.microsoft.com/office/drawing/2014/main" id="{A1059C11-163A-2568-E905-54DB515111A9}"/>
              </a:ext>
            </a:extLst>
          </p:cNvPr>
          <p:cNvPicPr>
            <a:picLocks noChangeAspect="1"/>
          </p:cNvPicPr>
          <p:nvPr/>
        </p:nvPicPr>
        <p:blipFill>
          <a:blip r:embed="rId3"/>
          <a:stretch>
            <a:fillRect/>
          </a:stretch>
        </p:blipFill>
        <p:spPr>
          <a:xfrm>
            <a:off x="8865551" y="466744"/>
            <a:ext cx="737593" cy="626796"/>
          </a:xfrm>
          <a:prstGeom prst="rect">
            <a:avLst/>
          </a:prstGeom>
        </p:spPr>
      </p:pic>
      <p:pic>
        <p:nvPicPr>
          <p:cNvPr id="26" name="Imagen 25">
            <a:extLst>
              <a:ext uri="{FF2B5EF4-FFF2-40B4-BE49-F238E27FC236}">
                <a16:creationId xmlns:a16="http://schemas.microsoft.com/office/drawing/2014/main" id="{E58F8192-E1C1-ACFF-EBB0-9A38EC27E672}"/>
              </a:ext>
            </a:extLst>
          </p:cNvPr>
          <p:cNvPicPr>
            <a:picLocks noChangeAspect="1"/>
          </p:cNvPicPr>
          <p:nvPr/>
        </p:nvPicPr>
        <p:blipFill>
          <a:blip r:embed="rId4"/>
          <a:stretch>
            <a:fillRect/>
          </a:stretch>
        </p:blipFill>
        <p:spPr>
          <a:xfrm>
            <a:off x="9603144" y="508463"/>
            <a:ext cx="1368692" cy="630066"/>
          </a:xfrm>
          <a:prstGeom prst="rect">
            <a:avLst/>
          </a:prstGeom>
        </p:spPr>
      </p:pic>
    </p:spTree>
    <p:extLst>
      <p:ext uri="{BB962C8B-B14F-4D97-AF65-F5344CB8AC3E}">
        <p14:creationId xmlns:p14="http://schemas.microsoft.com/office/powerpoint/2010/main" val="2843109265"/>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TotalTime>
  <Words>755</Words>
  <Application>Microsoft Office PowerPoint</Application>
  <PresentationFormat>Panorámica</PresentationFormat>
  <Paragraphs>103</Paragraphs>
  <Slides>10</Slides>
  <Notes>3</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10</vt:i4>
      </vt:variant>
    </vt:vector>
  </HeadingPairs>
  <TitlesOfParts>
    <vt:vector size="17" baseType="lpstr">
      <vt:lpstr>Arial</vt:lpstr>
      <vt:lpstr>Calibri</vt:lpstr>
      <vt:lpstr>Calibri Light</vt:lpstr>
      <vt:lpstr>Work Sans</vt:lpstr>
      <vt:lpstr>Work Sans Light</vt:lpstr>
      <vt:lpstr>Work Sans Medium</vt:lpstr>
      <vt:lpstr>Tema de Office</vt:lpstr>
      <vt:lpstr>Presentación de PowerPoint</vt:lpstr>
      <vt:lpstr>Presentación de PowerPoint</vt:lpstr>
      <vt:lpstr>Presentación de PowerPoint</vt:lpstr>
      <vt:lpstr>Presentación de PowerPoint</vt:lpstr>
      <vt:lpstr>Problema</vt:lpstr>
      <vt:lpstr>Presentación de PowerPoint</vt:lpstr>
      <vt:lpstr>Justificación</vt:lpstr>
      <vt:lpstr>Alcance</vt:lpstr>
      <vt:lpstr>Entregables Proyecto Formativo por Trimestre</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Jorge Enrique Pedraza Sanchez</dc:creator>
  <cp:lastModifiedBy>Amb 322</cp:lastModifiedBy>
  <cp:revision>146</cp:revision>
  <dcterms:created xsi:type="dcterms:W3CDTF">2020-10-01T23:51:28Z</dcterms:created>
  <dcterms:modified xsi:type="dcterms:W3CDTF">2023-04-20T00:26:45Z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299739c-ad3d-4908-806e-4d91151a6e13_Enabled">
    <vt:lpwstr>true</vt:lpwstr>
  </property>
  <property fmtid="{D5CDD505-2E9C-101B-9397-08002B2CF9AE}" pid="3" name="MSIP_Label_1299739c-ad3d-4908-806e-4d91151a6e13_Method">
    <vt:lpwstr>Standard</vt:lpwstr>
  </property>
  <property fmtid="{D5CDD505-2E9C-101B-9397-08002B2CF9AE}" pid="4" name="MSIP_Label_1299739c-ad3d-4908-806e-4d91151a6e13_Name">
    <vt:lpwstr>All Employees (Unrestricted)</vt:lpwstr>
  </property>
  <property fmtid="{D5CDD505-2E9C-101B-9397-08002B2CF9AE}" pid="5" name="MSIP_Label_1299739c-ad3d-4908-806e-4d91151a6e13_SiteId">
    <vt:lpwstr>cbc2c381-2f2e-4d93-91d1-506c9316ace7</vt:lpwstr>
  </property>
  <property fmtid="{D5CDD505-2E9C-101B-9397-08002B2CF9AE}" pid="6" name="MSIP_Label_1299739c-ad3d-4908-806e-4d91151a6e13_ContentBits">
    <vt:lpwstr>0</vt:lpwstr>
  </property>
  <property fmtid="{D5CDD505-2E9C-101B-9397-08002B2CF9AE}" pid="7" name="MSIP_Label_1299739c-ad3d-4908-806e-4d91151a6e13_SetDate">
    <vt:lpwstr>2022-08-12T19:17:55Z</vt:lpwstr>
  </property>
  <property fmtid="{D5CDD505-2E9C-101B-9397-08002B2CF9AE}" pid="8" name="MSIP_Label_1299739c-ad3d-4908-806e-4d91151a6e13_ActionId">
    <vt:lpwstr>8c6bc714-34a9-4b82-914e-50b1377a2da4</vt:lpwstr>
  </property>
</Properties>
</file>